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7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diagrams/data1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0" r:id="rId1"/>
  </p:sldMasterIdLst>
  <p:notesMasterIdLst>
    <p:notesMasterId r:id="rId80"/>
  </p:notesMasterIdLst>
  <p:sldIdLst>
    <p:sldId id="256" r:id="rId2"/>
    <p:sldId id="283" r:id="rId3"/>
    <p:sldId id="419" r:id="rId4"/>
    <p:sldId id="402" r:id="rId5"/>
    <p:sldId id="384" r:id="rId6"/>
    <p:sldId id="426" r:id="rId7"/>
    <p:sldId id="427" r:id="rId8"/>
    <p:sldId id="368" r:id="rId9"/>
    <p:sldId id="425" r:id="rId10"/>
    <p:sldId id="385" r:id="rId11"/>
    <p:sldId id="404" r:id="rId12"/>
    <p:sldId id="386" r:id="rId13"/>
    <p:sldId id="424" r:id="rId14"/>
    <p:sldId id="405" r:id="rId15"/>
    <p:sldId id="406" r:id="rId16"/>
    <p:sldId id="407" r:id="rId17"/>
    <p:sldId id="408" r:id="rId18"/>
    <p:sldId id="409" r:id="rId19"/>
    <p:sldId id="431" r:id="rId20"/>
    <p:sldId id="432" r:id="rId21"/>
    <p:sldId id="433" r:id="rId22"/>
    <p:sldId id="415" r:id="rId23"/>
    <p:sldId id="434" r:id="rId24"/>
    <p:sldId id="435" r:id="rId25"/>
    <p:sldId id="420" r:id="rId26"/>
    <p:sldId id="440" r:id="rId27"/>
    <p:sldId id="430" r:id="rId28"/>
    <p:sldId id="439" r:id="rId29"/>
    <p:sldId id="428" r:id="rId30"/>
    <p:sldId id="444" r:id="rId31"/>
    <p:sldId id="429" r:id="rId32"/>
    <p:sldId id="437" r:id="rId33"/>
    <p:sldId id="436" r:id="rId34"/>
    <p:sldId id="438" r:id="rId35"/>
    <p:sldId id="441" r:id="rId36"/>
    <p:sldId id="442" r:id="rId37"/>
    <p:sldId id="445" r:id="rId38"/>
    <p:sldId id="446" r:id="rId39"/>
    <p:sldId id="447" r:id="rId40"/>
    <p:sldId id="449" r:id="rId41"/>
    <p:sldId id="448" r:id="rId42"/>
    <p:sldId id="453" r:id="rId43"/>
    <p:sldId id="459" r:id="rId44"/>
    <p:sldId id="452" r:id="rId45"/>
    <p:sldId id="455" r:id="rId46"/>
    <p:sldId id="456" r:id="rId47"/>
    <p:sldId id="457" r:id="rId48"/>
    <p:sldId id="458" r:id="rId49"/>
    <p:sldId id="485" r:id="rId50"/>
    <p:sldId id="486" r:id="rId51"/>
    <p:sldId id="487" r:id="rId52"/>
    <p:sldId id="443" r:id="rId53"/>
    <p:sldId id="461" r:id="rId54"/>
    <p:sldId id="465" r:id="rId55"/>
    <p:sldId id="463" r:id="rId56"/>
    <p:sldId id="462" r:id="rId57"/>
    <p:sldId id="464" r:id="rId58"/>
    <p:sldId id="466" r:id="rId59"/>
    <p:sldId id="484" r:id="rId60"/>
    <p:sldId id="467" r:id="rId61"/>
    <p:sldId id="468" r:id="rId62"/>
    <p:sldId id="469" r:id="rId63"/>
    <p:sldId id="470" r:id="rId64"/>
    <p:sldId id="471" r:id="rId65"/>
    <p:sldId id="472" r:id="rId66"/>
    <p:sldId id="488" r:id="rId67"/>
    <p:sldId id="473" r:id="rId68"/>
    <p:sldId id="492" r:id="rId69"/>
    <p:sldId id="474" r:id="rId70"/>
    <p:sldId id="475" r:id="rId71"/>
    <p:sldId id="476" r:id="rId72"/>
    <p:sldId id="490" r:id="rId73"/>
    <p:sldId id="491" r:id="rId74"/>
    <p:sldId id="477" r:id="rId75"/>
    <p:sldId id="478" r:id="rId76"/>
    <p:sldId id="479" r:id="rId77"/>
    <p:sldId id="346" r:id="rId78"/>
    <p:sldId id="480" r:id="rId7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80808"/>
    <a:srgbClr val="FF9900"/>
    <a:srgbClr val="339933"/>
    <a:srgbClr val="D60093"/>
    <a:srgbClr val="CC0066"/>
    <a:srgbClr val="A50021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1017" autoAdjust="0"/>
  </p:normalViewPr>
  <p:slideViewPr>
    <p:cSldViewPr>
      <p:cViewPr>
        <p:scale>
          <a:sx n="73" d="100"/>
          <a:sy n="73" d="100"/>
        </p:scale>
        <p:origin x="-143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A392C2-31A2-47FE-B0F0-45DDF0376E6E}" type="doc">
      <dgm:prSet loTypeId="urn:microsoft.com/office/officeart/2005/8/layout/default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4C0A891B-25F2-4F9E-8990-9FA448897337}">
      <dgm:prSet phldrT="[Text]"/>
      <dgm:spPr>
        <a:solidFill>
          <a:srgbClr val="CC0066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 smtClean="0"/>
            <a:t>Application</a:t>
          </a:r>
          <a:endParaRPr lang="en-US" dirty="0"/>
        </a:p>
      </dgm:t>
    </dgm:pt>
    <dgm:pt modelId="{16D704A3-6FDD-4C5F-BA68-CE98A98C1365}" type="parTrans" cxnId="{C667BF5E-57B3-47E9-98EF-E5D2DD48C665}">
      <dgm:prSet/>
      <dgm:spPr/>
      <dgm:t>
        <a:bodyPr/>
        <a:lstStyle/>
        <a:p>
          <a:endParaRPr lang="en-US"/>
        </a:p>
      </dgm:t>
    </dgm:pt>
    <dgm:pt modelId="{55072303-215A-4154-B0C6-620046925A07}" type="sibTrans" cxnId="{C667BF5E-57B3-47E9-98EF-E5D2DD48C665}">
      <dgm:prSet/>
      <dgm:spPr/>
      <dgm:t>
        <a:bodyPr/>
        <a:lstStyle/>
        <a:p>
          <a:endParaRPr lang="en-US"/>
        </a:p>
      </dgm:t>
    </dgm:pt>
    <dgm:pt modelId="{FBF45425-C2B1-48E3-9D2C-4EB7EACDA323}">
      <dgm:prSet phldrT="[Text]"/>
      <dgm:spPr>
        <a:solidFill>
          <a:srgbClr val="0066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 smtClean="0"/>
            <a:t>Data Link</a:t>
          </a:r>
          <a:endParaRPr lang="en-US" dirty="0"/>
        </a:p>
      </dgm:t>
    </dgm:pt>
    <dgm:pt modelId="{0E927295-DCF3-4150-984D-08243FEE2FE3}" type="parTrans" cxnId="{04D17630-5C87-48DE-ABE8-EE701FDECDEE}">
      <dgm:prSet/>
      <dgm:spPr/>
      <dgm:t>
        <a:bodyPr/>
        <a:lstStyle/>
        <a:p>
          <a:endParaRPr lang="en-US"/>
        </a:p>
      </dgm:t>
    </dgm:pt>
    <dgm:pt modelId="{F0A522BE-E572-4EB4-8FDD-D030F9008249}" type="sibTrans" cxnId="{04D17630-5C87-48DE-ABE8-EE701FDECDEE}">
      <dgm:prSet/>
      <dgm:spPr/>
      <dgm:t>
        <a:bodyPr/>
        <a:lstStyle/>
        <a:p>
          <a:endParaRPr lang="en-US"/>
        </a:p>
      </dgm:t>
    </dgm:pt>
    <dgm:pt modelId="{7E5AF339-1A17-4398-BB52-2A5F86AB0901}">
      <dgm:prSet phldrT="[Text]"/>
      <dgm:spPr>
        <a:solidFill>
          <a:srgbClr val="FF33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 smtClean="0"/>
            <a:t>Session</a:t>
          </a:r>
          <a:endParaRPr lang="en-US" dirty="0"/>
        </a:p>
      </dgm:t>
    </dgm:pt>
    <dgm:pt modelId="{498B9E68-ECA9-4A56-ABDD-8735DAE1567E}" type="parTrans" cxnId="{9107FA4C-C6AC-4FA9-9F82-3D4574B22178}">
      <dgm:prSet/>
      <dgm:spPr/>
      <dgm:t>
        <a:bodyPr/>
        <a:lstStyle/>
        <a:p>
          <a:endParaRPr lang="en-US"/>
        </a:p>
      </dgm:t>
    </dgm:pt>
    <dgm:pt modelId="{026496AE-9D4B-4D4E-8334-65DFDB3553D1}" type="sibTrans" cxnId="{9107FA4C-C6AC-4FA9-9F82-3D4574B22178}">
      <dgm:prSet/>
      <dgm:spPr/>
      <dgm:t>
        <a:bodyPr/>
        <a:lstStyle/>
        <a:p>
          <a:endParaRPr lang="en-US"/>
        </a:p>
      </dgm:t>
    </dgm:pt>
    <dgm:pt modelId="{C20B9E69-E7C8-48B8-B74B-4DDDF66198E7}">
      <dgm:prSet phldrT="[Text]"/>
      <dgm:spPr>
        <a:solidFill>
          <a:srgbClr val="FF99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 smtClean="0"/>
            <a:t>Transport</a:t>
          </a:r>
          <a:endParaRPr lang="en-US" dirty="0"/>
        </a:p>
      </dgm:t>
    </dgm:pt>
    <dgm:pt modelId="{10E4AA3D-1D39-4057-88EA-87BDEE5B15C5}" type="parTrans" cxnId="{19B34D92-9D83-4417-8E73-B3A7F92B41CF}">
      <dgm:prSet/>
      <dgm:spPr/>
      <dgm:t>
        <a:bodyPr/>
        <a:lstStyle/>
        <a:p>
          <a:endParaRPr lang="en-US"/>
        </a:p>
      </dgm:t>
    </dgm:pt>
    <dgm:pt modelId="{D43CDBCD-8800-42DC-9746-0691698BBC3B}" type="sibTrans" cxnId="{19B34D92-9D83-4417-8E73-B3A7F92B41CF}">
      <dgm:prSet/>
      <dgm:spPr/>
      <dgm:t>
        <a:bodyPr/>
        <a:lstStyle/>
        <a:p>
          <a:endParaRPr lang="en-US"/>
        </a:p>
      </dgm:t>
    </dgm:pt>
    <dgm:pt modelId="{0B793C44-0EED-4880-A5A9-DF65249BE671}">
      <dgm:prSet phldrT="[Text]"/>
      <dgm:spPr>
        <a:solidFill>
          <a:srgbClr val="009900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 smtClean="0"/>
            <a:t>Network</a:t>
          </a:r>
          <a:endParaRPr lang="en-US" dirty="0"/>
        </a:p>
      </dgm:t>
    </dgm:pt>
    <dgm:pt modelId="{BFE4EE8A-B588-4008-93EC-64BF6AE781BF}" type="parTrans" cxnId="{A5A8D8CC-9714-4879-BB4E-FFD8A7F48BA0}">
      <dgm:prSet/>
      <dgm:spPr/>
      <dgm:t>
        <a:bodyPr/>
        <a:lstStyle/>
        <a:p>
          <a:endParaRPr lang="en-US"/>
        </a:p>
      </dgm:t>
    </dgm:pt>
    <dgm:pt modelId="{EAEB75A8-A094-4D8C-AB6D-AED26B9370F3}" type="sibTrans" cxnId="{A5A8D8CC-9714-4879-BB4E-FFD8A7F48BA0}">
      <dgm:prSet/>
      <dgm:spPr/>
      <dgm:t>
        <a:bodyPr/>
        <a:lstStyle/>
        <a:p>
          <a:endParaRPr lang="en-US"/>
        </a:p>
      </dgm:t>
    </dgm:pt>
    <dgm:pt modelId="{762B6BA7-0CA3-4617-8968-930959105261}">
      <dgm:prSet phldrT="[Text]"/>
      <dgm:spPr>
        <a:solidFill>
          <a:srgbClr val="E40202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 smtClean="0"/>
            <a:t>Presentation</a:t>
          </a:r>
          <a:endParaRPr lang="en-US" dirty="0"/>
        </a:p>
      </dgm:t>
    </dgm:pt>
    <dgm:pt modelId="{D7A02BB7-A518-431C-BDEC-3EC460341863}" type="parTrans" cxnId="{EA9F320C-4731-4F51-9D43-BD07EDF47F41}">
      <dgm:prSet/>
      <dgm:spPr/>
      <dgm:t>
        <a:bodyPr/>
        <a:lstStyle/>
        <a:p>
          <a:endParaRPr lang="en-US"/>
        </a:p>
      </dgm:t>
    </dgm:pt>
    <dgm:pt modelId="{7726784C-751D-42D3-9342-FA266EB7F7C2}" type="sibTrans" cxnId="{EA9F320C-4731-4F51-9D43-BD07EDF47F41}">
      <dgm:prSet/>
      <dgm:spPr/>
      <dgm:t>
        <a:bodyPr/>
        <a:lstStyle/>
        <a:p>
          <a:endParaRPr lang="en-US"/>
        </a:p>
      </dgm:t>
    </dgm:pt>
    <dgm:pt modelId="{90B49493-3CB8-4DF8-A861-0017D6A12EF2}">
      <dgm:prSet phldrT="[Text]"/>
      <dgm:spPr>
        <a:solidFill>
          <a:srgbClr val="003366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 smtClean="0"/>
            <a:t>Physical</a:t>
          </a:r>
          <a:endParaRPr lang="en-US" dirty="0"/>
        </a:p>
      </dgm:t>
    </dgm:pt>
    <dgm:pt modelId="{68D3BE6A-B53E-42F6-9CA3-96DBE7ACD149}" type="parTrans" cxnId="{7D4E7C7C-B7A8-4B19-A6FC-7037783453E1}">
      <dgm:prSet/>
      <dgm:spPr/>
      <dgm:t>
        <a:bodyPr/>
        <a:lstStyle/>
        <a:p>
          <a:endParaRPr lang="en-US"/>
        </a:p>
      </dgm:t>
    </dgm:pt>
    <dgm:pt modelId="{E8E751EA-EA15-4A76-A111-F4938299F793}" type="sibTrans" cxnId="{7D4E7C7C-B7A8-4B19-A6FC-7037783453E1}">
      <dgm:prSet/>
      <dgm:spPr/>
      <dgm:t>
        <a:bodyPr/>
        <a:lstStyle/>
        <a:p>
          <a:endParaRPr lang="en-US"/>
        </a:p>
      </dgm:t>
    </dgm:pt>
    <dgm:pt modelId="{B17C5D91-AD02-472D-88F1-2BDD16DE8C24}" type="pres">
      <dgm:prSet presAssocID="{C1A392C2-31A2-47FE-B0F0-45DDF0376E6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96BCAB-75B8-4F03-A300-C0E7C564A040}" type="pres">
      <dgm:prSet presAssocID="{4C0A891B-25F2-4F9E-8990-9FA448897337}" presName="node" presStyleLbl="node1" presStyleIdx="0" presStyleCnt="7" custScaleY="30320" custLinFactNeighborX="1717" custLinFactNeighborY="157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62B2D9-18B1-4B89-86C7-A88E14AE2992}" type="pres">
      <dgm:prSet presAssocID="{55072303-215A-4154-B0C6-620046925A07}" presName="sibTrans" presStyleCnt="0"/>
      <dgm:spPr/>
    </dgm:pt>
    <dgm:pt modelId="{BA04FFE5-CDE6-490F-924C-255063677E0C}" type="pres">
      <dgm:prSet presAssocID="{FBF45425-C2B1-48E3-9D2C-4EB7EACDA323}" presName="node" presStyleLbl="node1" presStyleIdx="1" presStyleCnt="7" custScaleY="30320" custLinFactY="36012" custLinFactNeighborX="18848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268CA1-35D8-481E-879E-C0A54D9B0CEB}" type="pres">
      <dgm:prSet presAssocID="{F0A522BE-E572-4EB4-8FDD-D030F9008249}" presName="sibTrans" presStyleCnt="0"/>
      <dgm:spPr/>
    </dgm:pt>
    <dgm:pt modelId="{632B8A12-D564-4280-9216-3B9551BC02BD}" type="pres">
      <dgm:prSet presAssocID="{762B6BA7-0CA3-4617-8968-930959105261}" presName="node" presStyleLbl="node1" presStyleIdx="2" presStyleCnt="7" custScaleY="30320" custLinFactNeighborX="18848" custLinFactNeighborY="-451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C44920-0BA7-4C79-8FCC-A9A27234F7BF}" type="pres">
      <dgm:prSet presAssocID="{7726784C-751D-42D3-9342-FA266EB7F7C2}" presName="sibTrans" presStyleCnt="0"/>
      <dgm:spPr/>
    </dgm:pt>
    <dgm:pt modelId="{6CFDF16F-F37A-41C4-8CC4-49B883F9931D}" type="pres">
      <dgm:prSet presAssocID="{90B49493-3CB8-4DF8-A861-0017D6A12EF2}" presName="node" presStyleLbl="node1" presStyleIdx="3" presStyleCnt="7" custScaleY="30320" custLinFactNeighborX="1717" custLinFactNeighborY="746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ACB77A-EFB2-4A21-8404-8BF693981E6C}" type="pres">
      <dgm:prSet presAssocID="{E8E751EA-EA15-4A76-A111-F4938299F793}" presName="sibTrans" presStyleCnt="0"/>
      <dgm:spPr/>
    </dgm:pt>
    <dgm:pt modelId="{5DDD72E6-4DC4-425E-9632-086E8E7A9853}" type="pres">
      <dgm:prSet presAssocID="{7E5AF339-1A17-4398-BB52-2A5F86AB0901}" presName="node" presStyleLbl="node1" presStyleIdx="4" presStyleCnt="7" custScaleY="30320" custLinFactY="-5571" custLinFactNeighborX="1884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CC90A6-A68A-453A-9900-523B91E9A468}" type="pres">
      <dgm:prSet presAssocID="{026496AE-9D4B-4D4E-8334-65DFDB3553D1}" presName="sibTrans" presStyleCnt="0"/>
      <dgm:spPr/>
    </dgm:pt>
    <dgm:pt modelId="{1E301272-58E3-45A5-A0C0-BC48D88A0108}" type="pres">
      <dgm:prSet presAssocID="{C20B9E69-E7C8-48B8-B74B-4DDDF66198E7}" presName="node" presStyleLbl="node1" presStyleIdx="5" presStyleCnt="7" custScaleY="30320" custLinFactY="-19017" custLinFactNeighborX="1884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14DEB-685B-479B-9117-25A9BF3265A5}" type="pres">
      <dgm:prSet presAssocID="{D43CDBCD-8800-42DC-9746-0691698BBC3B}" presName="sibTrans" presStyleCnt="0"/>
      <dgm:spPr/>
    </dgm:pt>
    <dgm:pt modelId="{BD2C7CC3-5027-4B59-85B8-D762B5900A61}" type="pres">
      <dgm:prSet presAssocID="{0B793C44-0EED-4880-A5A9-DF65249BE671}" presName="node" presStyleLbl="node1" presStyleIdx="6" presStyleCnt="7" custScaleY="30320" custLinFactY="-32462" custLinFactNeighborX="1884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27CBDF-3BE8-4F7C-B9D4-B84D3FAD9936}" type="presOf" srcId="{7E5AF339-1A17-4398-BB52-2A5F86AB0901}" destId="{5DDD72E6-4DC4-425E-9632-086E8E7A9853}" srcOrd="0" destOrd="0" presId="urn:microsoft.com/office/officeart/2005/8/layout/default"/>
    <dgm:cxn modelId="{002D69F1-5E29-4512-9695-1832C4E48D53}" type="presOf" srcId="{C1A392C2-31A2-47FE-B0F0-45DDF0376E6E}" destId="{B17C5D91-AD02-472D-88F1-2BDD16DE8C24}" srcOrd="0" destOrd="0" presId="urn:microsoft.com/office/officeart/2005/8/layout/default"/>
    <dgm:cxn modelId="{04D17630-5C87-48DE-ABE8-EE701FDECDEE}" srcId="{C1A392C2-31A2-47FE-B0F0-45DDF0376E6E}" destId="{FBF45425-C2B1-48E3-9D2C-4EB7EACDA323}" srcOrd="1" destOrd="0" parTransId="{0E927295-DCF3-4150-984D-08243FEE2FE3}" sibTransId="{F0A522BE-E572-4EB4-8FDD-D030F9008249}"/>
    <dgm:cxn modelId="{7D4E7C7C-B7A8-4B19-A6FC-7037783453E1}" srcId="{C1A392C2-31A2-47FE-B0F0-45DDF0376E6E}" destId="{90B49493-3CB8-4DF8-A861-0017D6A12EF2}" srcOrd="3" destOrd="0" parTransId="{68D3BE6A-B53E-42F6-9CA3-96DBE7ACD149}" sibTransId="{E8E751EA-EA15-4A76-A111-F4938299F793}"/>
    <dgm:cxn modelId="{C667BF5E-57B3-47E9-98EF-E5D2DD48C665}" srcId="{C1A392C2-31A2-47FE-B0F0-45DDF0376E6E}" destId="{4C0A891B-25F2-4F9E-8990-9FA448897337}" srcOrd="0" destOrd="0" parTransId="{16D704A3-6FDD-4C5F-BA68-CE98A98C1365}" sibTransId="{55072303-215A-4154-B0C6-620046925A07}"/>
    <dgm:cxn modelId="{FD83F5B6-86B4-4632-9F5B-38A84AE9A41A}" type="presOf" srcId="{90B49493-3CB8-4DF8-A861-0017D6A12EF2}" destId="{6CFDF16F-F37A-41C4-8CC4-49B883F9931D}" srcOrd="0" destOrd="0" presId="urn:microsoft.com/office/officeart/2005/8/layout/default"/>
    <dgm:cxn modelId="{B66F62EE-D6B3-452E-8AAC-AEAAADFF8525}" type="presOf" srcId="{C20B9E69-E7C8-48B8-B74B-4DDDF66198E7}" destId="{1E301272-58E3-45A5-A0C0-BC48D88A0108}" srcOrd="0" destOrd="0" presId="urn:microsoft.com/office/officeart/2005/8/layout/default"/>
    <dgm:cxn modelId="{6026286A-AEE9-4B60-9500-D23E84E4B575}" type="presOf" srcId="{0B793C44-0EED-4880-A5A9-DF65249BE671}" destId="{BD2C7CC3-5027-4B59-85B8-D762B5900A61}" srcOrd="0" destOrd="0" presId="urn:microsoft.com/office/officeart/2005/8/layout/default"/>
    <dgm:cxn modelId="{9107FA4C-C6AC-4FA9-9F82-3D4574B22178}" srcId="{C1A392C2-31A2-47FE-B0F0-45DDF0376E6E}" destId="{7E5AF339-1A17-4398-BB52-2A5F86AB0901}" srcOrd="4" destOrd="0" parTransId="{498B9E68-ECA9-4A56-ABDD-8735DAE1567E}" sibTransId="{026496AE-9D4B-4D4E-8334-65DFDB3553D1}"/>
    <dgm:cxn modelId="{EA9F320C-4731-4F51-9D43-BD07EDF47F41}" srcId="{C1A392C2-31A2-47FE-B0F0-45DDF0376E6E}" destId="{762B6BA7-0CA3-4617-8968-930959105261}" srcOrd="2" destOrd="0" parTransId="{D7A02BB7-A518-431C-BDEC-3EC460341863}" sibTransId="{7726784C-751D-42D3-9342-FA266EB7F7C2}"/>
    <dgm:cxn modelId="{83DCC619-C3BF-4367-9FC7-3E9B87F739E4}" type="presOf" srcId="{762B6BA7-0CA3-4617-8968-930959105261}" destId="{632B8A12-D564-4280-9216-3B9551BC02BD}" srcOrd="0" destOrd="0" presId="urn:microsoft.com/office/officeart/2005/8/layout/default"/>
    <dgm:cxn modelId="{19B34D92-9D83-4417-8E73-B3A7F92B41CF}" srcId="{C1A392C2-31A2-47FE-B0F0-45DDF0376E6E}" destId="{C20B9E69-E7C8-48B8-B74B-4DDDF66198E7}" srcOrd="5" destOrd="0" parTransId="{10E4AA3D-1D39-4057-88EA-87BDEE5B15C5}" sibTransId="{D43CDBCD-8800-42DC-9746-0691698BBC3B}"/>
    <dgm:cxn modelId="{A4129C4A-B6B9-459F-BE48-CA695CBF320D}" type="presOf" srcId="{FBF45425-C2B1-48E3-9D2C-4EB7EACDA323}" destId="{BA04FFE5-CDE6-490F-924C-255063677E0C}" srcOrd="0" destOrd="0" presId="urn:microsoft.com/office/officeart/2005/8/layout/default"/>
    <dgm:cxn modelId="{A5A8D8CC-9714-4879-BB4E-FFD8A7F48BA0}" srcId="{C1A392C2-31A2-47FE-B0F0-45DDF0376E6E}" destId="{0B793C44-0EED-4880-A5A9-DF65249BE671}" srcOrd="6" destOrd="0" parTransId="{BFE4EE8A-B588-4008-93EC-64BF6AE781BF}" sibTransId="{EAEB75A8-A094-4D8C-AB6D-AED26B9370F3}"/>
    <dgm:cxn modelId="{4C70DC8B-118E-415F-9812-B5F69C63813A}" type="presOf" srcId="{4C0A891B-25F2-4F9E-8990-9FA448897337}" destId="{BB96BCAB-75B8-4F03-A300-C0E7C564A040}" srcOrd="0" destOrd="0" presId="urn:microsoft.com/office/officeart/2005/8/layout/default"/>
    <dgm:cxn modelId="{D545E97F-C351-4D2D-84EF-23284F5B3095}" type="presParOf" srcId="{B17C5D91-AD02-472D-88F1-2BDD16DE8C24}" destId="{BB96BCAB-75B8-4F03-A300-C0E7C564A040}" srcOrd="0" destOrd="0" presId="urn:microsoft.com/office/officeart/2005/8/layout/default"/>
    <dgm:cxn modelId="{969D574C-322F-4C90-8C46-6BEE2803B44B}" type="presParOf" srcId="{B17C5D91-AD02-472D-88F1-2BDD16DE8C24}" destId="{1662B2D9-18B1-4B89-86C7-A88E14AE2992}" srcOrd="1" destOrd="0" presId="urn:microsoft.com/office/officeart/2005/8/layout/default"/>
    <dgm:cxn modelId="{7182DB01-022B-49C2-ABE2-47C2AFBE29B3}" type="presParOf" srcId="{B17C5D91-AD02-472D-88F1-2BDD16DE8C24}" destId="{BA04FFE5-CDE6-490F-924C-255063677E0C}" srcOrd="2" destOrd="0" presId="urn:microsoft.com/office/officeart/2005/8/layout/default"/>
    <dgm:cxn modelId="{B251F1F3-3B0B-4797-A7AE-457288DE0F5D}" type="presParOf" srcId="{B17C5D91-AD02-472D-88F1-2BDD16DE8C24}" destId="{18268CA1-35D8-481E-879E-C0A54D9B0CEB}" srcOrd="3" destOrd="0" presId="urn:microsoft.com/office/officeart/2005/8/layout/default"/>
    <dgm:cxn modelId="{6FB10C5C-E3E4-4472-A845-47BB5FFB576F}" type="presParOf" srcId="{B17C5D91-AD02-472D-88F1-2BDD16DE8C24}" destId="{632B8A12-D564-4280-9216-3B9551BC02BD}" srcOrd="4" destOrd="0" presId="urn:microsoft.com/office/officeart/2005/8/layout/default"/>
    <dgm:cxn modelId="{78BE65E8-A9EA-4981-8350-C8B62CAFAB2B}" type="presParOf" srcId="{B17C5D91-AD02-472D-88F1-2BDD16DE8C24}" destId="{31C44920-0BA7-4C79-8FCC-A9A27234F7BF}" srcOrd="5" destOrd="0" presId="urn:microsoft.com/office/officeart/2005/8/layout/default"/>
    <dgm:cxn modelId="{A5426506-95D5-46FC-9F44-40CA4F2A41DB}" type="presParOf" srcId="{B17C5D91-AD02-472D-88F1-2BDD16DE8C24}" destId="{6CFDF16F-F37A-41C4-8CC4-49B883F9931D}" srcOrd="6" destOrd="0" presId="urn:microsoft.com/office/officeart/2005/8/layout/default"/>
    <dgm:cxn modelId="{71EFB9F0-B095-4BAE-8865-36418268ED02}" type="presParOf" srcId="{B17C5D91-AD02-472D-88F1-2BDD16DE8C24}" destId="{EEACB77A-EFB2-4A21-8404-8BF693981E6C}" srcOrd="7" destOrd="0" presId="urn:microsoft.com/office/officeart/2005/8/layout/default"/>
    <dgm:cxn modelId="{DC353A22-1260-4F28-89F0-3FDFAF97CAE6}" type="presParOf" srcId="{B17C5D91-AD02-472D-88F1-2BDD16DE8C24}" destId="{5DDD72E6-4DC4-425E-9632-086E8E7A9853}" srcOrd="8" destOrd="0" presId="urn:microsoft.com/office/officeart/2005/8/layout/default"/>
    <dgm:cxn modelId="{C483F5B1-063E-4D6C-AB87-ED3EE6BD5525}" type="presParOf" srcId="{B17C5D91-AD02-472D-88F1-2BDD16DE8C24}" destId="{BDCC90A6-A68A-453A-9900-523B91E9A468}" srcOrd="9" destOrd="0" presId="urn:microsoft.com/office/officeart/2005/8/layout/default"/>
    <dgm:cxn modelId="{7D330CEA-8C2C-4FCE-82F0-4C251B5A36AE}" type="presParOf" srcId="{B17C5D91-AD02-472D-88F1-2BDD16DE8C24}" destId="{1E301272-58E3-45A5-A0C0-BC48D88A0108}" srcOrd="10" destOrd="0" presId="urn:microsoft.com/office/officeart/2005/8/layout/default"/>
    <dgm:cxn modelId="{11C93FF0-DFF5-4BE0-8F3B-20F631DBD79A}" type="presParOf" srcId="{B17C5D91-AD02-472D-88F1-2BDD16DE8C24}" destId="{F0E14DEB-685B-479B-9117-25A9BF3265A5}" srcOrd="11" destOrd="0" presId="urn:microsoft.com/office/officeart/2005/8/layout/default"/>
    <dgm:cxn modelId="{096474FE-AA6F-4920-B112-FE8237A4B2D5}" type="presParOf" srcId="{B17C5D91-AD02-472D-88F1-2BDD16DE8C24}" destId="{BD2C7CC3-5027-4B59-85B8-D762B5900A61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96BCAB-75B8-4F03-A300-C0E7C564A040}">
      <dsp:nvSpPr>
        <dsp:cNvPr id="0" name=""/>
        <dsp:cNvSpPr/>
      </dsp:nvSpPr>
      <dsp:spPr>
        <a:xfrm>
          <a:off x="86032" y="237625"/>
          <a:ext cx="2505195" cy="455745"/>
        </a:xfrm>
        <a:prstGeom prst="rect">
          <a:avLst/>
        </a:prstGeom>
        <a:solidFill>
          <a:srgbClr val="CC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Application</a:t>
          </a:r>
          <a:endParaRPr lang="en-US" sz="2200" kern="1200" dirty="0"/>
        </a:p>
      </dsp:txBody>
      <dsp:txXfrm>
        <a:off x="86032" y="237625"/>
        <a:ext cx="2505195" cy="455745"/>
      </dsp:txXfrm>
    </dsp:sp>
    <dsp:sp modelId="{BA04FFE5-CDE6-490F-924C-255063677E0C}">
      <dsp:nvSpPr>
        <dsp:cNvPr id="0" name=""/>
        <dsp:cNvSpPr/>
      </dsp:nvSpPr>
      <dsp:spPr>
        <a:xfrm>
          <a:off x="86037" y="2751930"/>
          <a:ext cx="2505195" cy="455745"/>
        </a:xfrm>
        <a:prstGeom prst="rect">
          <a:avLst/>
        </a:prstGeom>
        <a:solidFill>
          <a:srgbClr val="00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Data Link</a:t>
          </a:r>
          <a:endParaRPr lang="en-US" sz="2200" kern="1200" dirty="0"/>
        </a:p>
      </dsp:txBody>
      <dsp:txXfrm>
        <a:off x="86037" y="2751930"/>
        <a:ext cx="2505195" cy="455745"/>
      </dsp:txXfrm>
    </dsp:sp>
    <dsp:sp modelId="{632B8A12-D564-4280-9216-3B9551BC02BD}">
      <dsp:nvSpPr>
        <dsp:cNvPr id="0" name=""/>
        <dsp:cNvSpPr/>
      </dsp:nvSpPr>
      <dsp:spPr>
        <a:xfrm>
          <a:off x="86037" y="735297"/>
          <a:ext cx="2505195" cy="455745"/>
        </a:xfrm>
        <a:prstGeom prst="rect">
          <a:avLst/>
        </a:prstGeom>
        <a:solidFill>
          <a:srgbClr val="E4020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Presentation</a:t>
          </a:r>
          <a:endParaRPr lang="en-US" sz="2200" kern="1200" dirty="0"/>
        </a:p>
      </dsp:txBody>
      <dsp:txXfrm>
        <a:off x="86037" y="735297"/>
        <a:ext cx="2505195" cy="455745"/>
      </dsp:txXfrm>
    </dsp:sp>
    <dsp:sp modelId="{6CFDF16F-F37A-41C4-8CC4-49B883F9931D}">
      <dsp:nvSpPr>
        <dsp:cNvPr id="0" name=""/>
        <dsp:cNvSpPr/>
      </dsp:nvSpPr>
      <dsp:spPr>
        <a:xfrm>
          <a:off x="86032" y="3242432"/>
          <a:ext cx="2505195" cy="455745"/>
        </a:xfrm>
        <a:prstGeom prst="rect">
          <a:avLst/>
        </a:prstGeom>
        <a:solidFill>
          <a:srgbClr val="0033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Physical</a:t>
          </a:r>
          <a:endParaRPr lang="en-US" sz="2200" kern="1200" dirty="0"/>
        </a:p>
      </dsp:txBody>
      <dsp:txXfrm>
        <a:off x="86032" y="3242432"/>
        <a:ext cx="2505195" cy="455745"/>
      </dsp:txXfrm>
    </dsp:sp>
    <dsp:sp modelId="{5DDD72E6-4DC4-425E-9632-086E8E7A9853}">
      <dsp:nvSpPr>
        <dsp:cNvPr id="0" name=""/>
        <dsp:cNvSpPr/>
      </dsp:nvSpPr>
      <dsp:spPr>
        <a:xfrm>
          <a:off x="86037" y="1239448"/>
          <a:ext cx="2505195" cy="455745"/>
        </a:xfrm>
        <a:prstGeom prst="rect">
          <a:avLst/>
        </a:prstGeom>
        <a:solidFill>
          <a:srgbClr val="FF33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Session</a:t>
          </a:r>
          <a:endParaRPr lang="en-US" sz="2200" kern="1200" dirty="0"/>
        </a:p>
      </dsp:txBody>
      <dsp:txXfrm>
        <a:off x="86037" y="1239448"/>
        <a:ext cx="2505195" cy="455745"/>
      </dsp:txXfrm>
    </dsp:sp>
    <dsp:sp modelId="{1E301272-58E3-45A5-A0C0-BC48D88A0108}">
      <dsp:nvSpPr>
        <dsp:cNvPr id="0" name=""/>
        <dsp:cNvSpPr/>
      </dsp:nvSpPr>
      <dsp:spPr>
        <a:xfrm>
          <a:off x="86037" y="1743604"/>
          <a:ext cx="2505195" cy="455745"/>
        </a:xfrm>
        <a:prstGeom prst="rect">
          <a:avLst/>
        </a:prstGeom>
        <a:solidFill>
          <a:srgbClr val="FF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Transport</a:t>
          </a:r>
          <a:endParaRPr lang="en-US" sz="2200" kern="1200" dirty="0"/>
        </a:p>
      </dsp:txBody>
      <dsp:txXfrm>
        <a:off x="86037" y="1743604"/>
        <a:ext cx="2505195" cy="455745"/>
      </dsp:txXfrm>
    </dsp:sp>
    <dsp:sp modelId="{BD2C7CC3-5027-4B59-85B8-D762B5900A61}">
      <dsp:nvSpPr>
        <dsp:cNvPr id="0" name=""/>
        <dsp:cNvSpPr/>
      </dsp:nvSpPr>
      <dsp:spPr>
        <a:xfrm>
          <a:off x="86037" y="2247774"/>
          <a:ext cx="2505195" cy="455745"/>
        </a:xfrm>
        <a:prstGeom prst="rect">
          <a:avLst/>
        </a:prstGeom>
        <a:solidFill>
          <a:srgbClr val="00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Network</a:t>
          </a:r>
          <a:endParaRPr lang="en-US" sz="2200" kern="1200" dirty="0"/>
        </a:p>
      </dsp:txBody>
      <dsp:txXfrm>
        <a:off x="86037" y="2247774"/>
        <a:ext cx="2505195" cy="4557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5D38D-D9EF-4A63-8E6E-7F0A61CE3D2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4C6A09-4230-4B2C-9364-CCA8B4D7C68E}" type="slidenum">
              <a:rPr lang="de-DE" smtClean="0">
                <a:cs typeface="Arial" charset="0"/>
              </a:rPr>
              <a:pPr/>
              <a:t>1</a:t>
            </a:fld>
            <a:endParaRPr lang="de-DE" smtClean="0">
              <a:cs typeface="Arial" charset="0"/>
            </a:endParaRPr>
          </a:p>
        </p:txBody>
      </p:sp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138F67E7-5342-4071-BACF-BE4E997779CC}" type="slidenum">
              <a:rPr lang="en-GB" sz="1300"/>
              <a:pPr algn="r" defTabSz="947738"/>
              <a:t>1</a:t>
            </a:fld>
            <a:endParaRPr lang="en-GB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Works well against non-Windows hosts.</a:t>
            </a:r>
          </a:p>
          <a:p>
            <a:r>
              <a:rPr lang="en-US" dirty="0" smtClean="0"/>
              <a:t>Windows hosts send a RST back whatever the state of the port (Open, Closed)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BC6A9-D8A2-4D73-B74C-E6699A33C53D}" type="slidenum">
              <a:rPr lang="de-DE" smtClean="0">
                <a:cs typeface="Arial" charset="0"/>
              </a:rPr>
              <a:pPr/>
              <a:t>19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Works well against Unix-based hosts.</a:t>
            </a:r>
          </a:p>
          <a:p>
            <a:r>
              <a:rPr lang="en-US" dirty="0" smtClean="0"/>
              <a:t>Windows hosts send a RST back whatever the state of the port (Open, Closed)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4A76A-5837-4949-9003-0415F7B1A2F3}" type="slidenum">
              <a:rPr lang="de-DE" smtClean="0">
                <a:cs typeface="Arial" charset="0"/>
              </a:rPr>
              <a:pPr/>
              <a:t>20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Just to determine if there is a </a:t>
            </a:r>
            <a:r>
              <a:rPr lang="en-US" dirty="0" err="1" smtClean="0"/>
              <a:t>stateful</a:t>
            </a:r>
            <a:r>
              <a:rPr lang="en-US" dirty="0" smtClean="0"/>
              <a:t> firewall in between the attacker and the target host or a regular (stateless) packet filtering firewall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4AE6F7-0557-4948-82BC-A2754D642E46}" type="slidenum">
              <a:rPr lang="de-DE" smtClean="0">
                <a:cs typeface="Arial" charset="0"/>
              </a:rPr>
              <a:pPr/>
              <a:t>21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UDP Packet contains an empty or randomly generated Data Payload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1B26F4-EC54-4444-AE88-7E401B5FAD43}" type="slidenum">
              <a:rPr lang="de-DE" smtClean="0">
                <a:cs typeface="Arial" charset="0"/>
              </a:rPr>
              <a:pPr/>
              <a:t>23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UDP Packet contains a protocol-specific Data Payload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AD1A21-F6A7-469C-B1C7-DF07DEFE8E98}" type="slidenum">
              <a:rPr lang="de-DE" smtClean="0">
                <a:cs typeface="Arial" charset="0"/>
              </a:rPr>
              <a:pPr/>
              <a:t>24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IP/Fragment Identification Number: Used for uniquely identifying the group of fragments of a single IP datagram</a:t>
            </a:r>
          </a:p>
          <a:p>
            <a:endParaRPr lang="en-US" dirty="0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8F12CF-2D1B-4B3F-8E18-57C7A6C3E572}" type="slidenum">
              <a:rPr lang="de-DE" smtClean="0">
                <a:cs typeface="Arial" charset="0"/>
              </a:rPr>
              <a:pPr/>
              <a:t>26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Incremental IPID per session means a different IPID starting point exists for every session (SYN). Therefore, although the IPIDs in a session may be incremented, the replies to the attacker’s probes will not be incremental unless a 3-way-handshare has been previously established and it is associated with the probes sent.</a:t>
            </a:r>
          </a:p>
          <a:p>
            <a:endParaRPr lang="en-US" dirty="0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E29A0A-FCC0-41A9-B4C6-57E561A6FA2B}" type="slidenum">
              <a:rPr lang="de-DE" smtClean="0">
                <a:cs typeface="Arial" charset="0"/>
              </a:rPr>
              <a:pPr/>
              <a:t>27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IP/Fragment Identification Number: Used for uniquely identifying the group of fragments of a single IP datagram</a:t>
            </a:r>
          </a:p>
          <a:p>
            <a:r>
              <a:rPr lang="en-US" dirty="0" smtClean="0"/>
              <a:t>Fragment Offset: Specifies the offset of a particular fragment relative to the beginning of the original </a:t>
            </a:r>
            <a:r>
              <a:rPr lang="en-US" dirty="0" err="1" smtClean="0"/>
              <a:t>unfragmented</a:t>
            </a:r>
            <a:r>
              <a:rPr lang="en-US" dirty="0" smtClean="0"/>
              <a:t> IP datagram</a:t>
            </a:r>
          </a:p>
          <a:p>
            <a:r>
              <a:rPr lang="en-US" dirty="0" smtClean="0"/>
              <a:t>Hence IPID specifies the IP datagram whereas the </a:t>
            </a:r>
            <a:r>
              <a:rPr lang="en-US" dirty="0" err="1" smtClean="0"/>
              <a:t>Frag.Offset</a:t>
            </a:r>
            <a:r>
              <a:rPr lang="en-US" dirty="0" smtClean="0"/>
              <a:t> specifies the piece/fragment of the IP datagram </a:t>
            </a:r>
          </a:p>
          <a:p>
            <a:r>
              <a:rPr lang="en-US" dirty="0" smtClean="0"/>
              <a:t>Example: IPID=3322 &amp; </a:t>
            </a:r>
            <a:r>
              <a:rPr lang="en-US" dirty="0" err="1" smtClean="0"/>
              <a:t>FragOffset</a:t>
            </a:r>
            <a:r>
              <a:rPr lang="en-US" dirty="0" smtClean="0"/>
              <a:t>=512 (perhaps the 2nd or 3rd fragmented packet of the IP datagram 3322 in a connection with the server) </a:t>
            </a:r>
          </a:p>
          <a:p>
            <a:endParaRPr lang="en-US" dirty="0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AF43F-F3F6-4F60-93F1-7C00AE532B6E}" type="slidenum">
              <a:rPr lang="de-DE" smtClean="0">
                <a:cs typeface="Arial" charset="0"/>
              </a:rPr>
              <a:pPr/>
              <a:t>28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Don’t say</a:t>
            </a:r>
            <a:r>
              <a:rPr lang="en-US" baseline="0" dirty="0" smtClean="0"/>
              <a:t> </a:t>
            </a:r>
            <a:r>
              <a:rPr lang="en-US" dirty="0" smtClean="0"/>
              <a:t>that RST packets do not generate a response from the receiver,</a:t>
            </a:r>
            <a:r>
              <a:rPr lang="en-US" baseline="0" dirty="0" smtClean="0"/>
              <a:t> wait until the next slide</a:t>
            </a:r>
            <a:endParaRPr lang="en-US" dirty="0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53770E-7382-428B-A5B3-C9D65D5D8956}" type="slidenum">
              <a:rPr lang="de-DE" smtClean="0">
                <a:cs typeface="Arial" charset="0"/>
              </a:rPr>
              <a:pPr/>
              <a:t>29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837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7FBCA11-182B-45B2-BA9A-C995B606C41B}" type="slidenum">
              <a:rPr lang="de-DE" sz="1200">
                <a:latin typeface="Times New Roman" pitchFamily="18" charset="0"/>
              </a:rPr>
              <a:pPr algn="r"/>
              <a:t>30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3C521-0164-4C66-82AB-122A6D07C87D}" type="slidenum">
              <a:rPr lang="de-DE" smtClean="0">
                <a:cs typeface="Arial" charset="0"/>
              </a:rPr>
              <a:pPr/>
              <a:t>34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Windows Vista,7,2008… increment the IPID by 2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A79928-4F45-4473-B169-9F8C069CC663}" type="slidenum">
              <a:rPr lang="de-DE" smtClean="0">
                <a:cs typeface="Arial" charset="0"/>
              </a:rPr>
              <a:pPr/>
              <a:t>36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51C96A-172D-4BD4-9D1C-351557767131}" type="slidenum">
              <a:rPr lang="de-DE" sz="1200">
                <a:latin typeface="Times New Roman" pitchFamily="18" charset="0"/>
              </a:rPr>
              <a:pPr algn="r"/>
              <a:t>37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065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A99719F-7978-46E5-9801-268EAB17FB36}" type="slidenum">
              <a:rPr lang="de-DE" sz="1200">
                <a:latin typeface="Times New Roman" pitchFamily="18" charset="0"/>
              </a:rPr>
              <a:pPr algn="r"/>
              <a:t>38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270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708E5B9-A23C-462C-AE54-3580A4D0B679}" type="slidenum">
              <a:rPr lang="de-DE" sz="1200">
                <a:latin typeface="Times New Roman" pitchFamily="18" charset="0"/>
              </a:rPr>
              <a:pPr algn="r"/>
              <a:t>39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ARP is the glue between L2 and L3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6BF212-0231-4A29-86A6-AB16F3B29B2E}" type="slidenum">
              <a:rPr lang="de-DE" smtClean="0">
                <a:cs typeface="Arial" charset="0"/>
              </a:rPr>
              <a:pPr/>
              <a:t>4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No incremental IP IDs.</a:t>
            </a:r>
          </a:p>
          <a:p>
            <a:r>
              <a:rPr lang="en-US" dirty="0" smtClean="0"/>
              <a:t>FIN, XMAS, NULL scans were blocked by an intermediate</a:t>
            </a:r>
            <a:r>
              <a:rPr lang="en-US" baseline="0" dirty="0" smtClean="0"/>
              <a:t> firewall</a:t>
            </a:r>
            <a:endParaRPr lang="en-US" dirty="0" smtClean="0"/>
          </a:p>
        </p:txBody>
      </p:sp>
      <p:sp>
        <p:nvSpPr>
          <p:cNvPr id="7680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3BAF30B-BAC3-4343-8E8A-5FC0B348EB0B}" type="slidenum">
              <a:rPr lang="de-DE" sz="1200">
                <a:latin typeface="Times New Roman" pitchFamily="18" charset="0"/>
              </a:rPr>
              <a:pPr algn="r"/>
              <a:t>40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closed port responds with incremental IP IDs.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FIN, XMAS, NULL scans were blocked by an intermediate firewall</a:t>
            </a:r>
          </a:p>
        </p:txBody>
      </p:sp>
      <p:sp>
        <p:nvSpPr>
          <p:cNvPr id="7885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5D5CACD-44F5-494B-9A01-572569D981E2}" type="slidenum">
              <a:rPr lang="de-DE" sz="1200">
                <a:latin typeface="Times New Roman" pitchFamily="18" charset="0"/>
              </a:rPr>
              <a:pPr algn="r"/>
              <a:t>41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UDP IPID scan using open port 137/</a:t>
            </a:r>
            <a:r>
              <a:rPr lang="en-US" dirty="0" err="1" smtClean="0"/>
              <a:t>udp</a:t>
            </a:r>
            <a:r>
              <a:rPr lang="en-US" dirty="0" smtClean="0"/>
              <a:t>. No responses hence no IPIDs.</a:t>
            </a:r>
          </a:p>
        </p:txBody>
      </p:sp>
      <p:sp>
        <p:nvSpPr>
          <p:cNvPr id="8089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9CDB22F-581E-4A73-92CD-1F978224AA2C}" type="slidenum">
              <a:rPr lang="de-DE" sz="1200">
                <a:latin typeface="Times New Roman" pitchFamily="18" charset="0"/>
              </a:rPr>
              <a:pPr algn="r"/>
              <a:t>42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UDP IPID scan using open port 137/</a:t>
            </a:r>
            <a:r>
              <a:rPr lang="en-US" dirty="0" err="1" smtClean="0"/>
              <a:t>udp</a:t>
            </a:r>
            <a:r>
              <a:rPr lang="en-US" dirty="0" smtClean="0"/>
              <a:t>. NetBIOS payload sent hence UDP responses were generated with incremental IPIDs.</a:t>
            </a:r>
          </a:p>
        </p:txBody>
      </p:sp>
      <p:sp>
        <p:nvSpPr>
          <p:cNvPr id="8294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0367CB0-651B-4B04-AB06-EFB653E156FB}" type="slidenum">
              <a:rPr lang="de-DE" sz="1200">
                <a:latin typeface="Times New Roman" pitchFamily="18" charset="0"/>
              </a:rPr>
              <a:pPr algn="r"/>
              <a:t>43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Closed UDP ports respond with ICMP Port Unreachable messages that happen to carry incremental IP IDs.</a:t>
            </a:r>
          </a:p>
        </p:txBody>
      </p:sp>
      <p:sp>
        <p:nvSpPr>
          <p:cNvPr id="8499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D77E93-605F-4B46-8429-684BAACDE4B2}" type="slidenum">
              <a:rPr lang="de-DE" sz="1200">
                <a:latin typeface="Times New Roman" pitchFamily="18" charset="0"/>
              </a:rPr>
              <a:pPr algn="r"/>
              <a:t>44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zombie is actually a router</a:t>
            </a:r>
          </a:p>
          <a:p>
            <a:r>
              <a:rPr lang="en-US" dirty="0" smtClean="0"/>
              <a:t>In this case ICMP Reply messages do not carry incremental IP IDs.</a:t>
            </a:r>
          </a:p>
        </p:txBody>
      </p:sp>
      <p:sp>
        <p:nvSpPr>
          <p:cNvPr id="8704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2074AB-8E36-4397-B08A-5C042DA149EB}" type="slidenum">
              <a:rPr lang="de-DE" sz="1200">
                <a:latin typeface="Times New Roman" pitchFamily="18" charset="0"/>
              </a:rPr>
              <a:pPr algn="r"/>
              <a:t>45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zombie is actually a router</a:t>
            </a:r>
          </a:p>
          <a:p>
            <a:r>
              <a:rPr lang="en-US" dirty="0" smtClean="0"/>
              <a:t>Sending a SYN packet to a host on the other side of the router that is set to die on the router and cause an ICMP </a:t>
            </a:r>
            <a:r>
              <a:rPr lang="en-US" dirty="0" err="1" smtClean="0"/>
              <a:t>TimeX</a:t>
            </a:r>
            <a:r>
              <a:rPr lang="en-US" dirty="0" smtClean="0"/>
              <a:t> message with incremental IP ID</a:t>
            </a:r>
          </a:p>
          <a:p>
            <a:r>
              <a:rPr lang="en-US" dirty="0" smtClean="0"/>
              <a:t>The router is a bit busy and hence it is not a good zombie candidate as per the regular Idle Scan requirements (remember: No Traffic)</a:t>
            </a:r>
          </a:p>
        </p:txBody>
      </p:sp>
      <p:sp>
        <p:nvSpPr>
          <p:cNvPr id="8909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257F0EB-2881-4AC2-98FC-143A5A428651}" type="slidenum">
              <a:rPr lang="de-DE" sz="1200">
                <a:latin typeface="Times New Roman" pitchFamily="18" charset="0"/>
              </a:rPr>
              <a:pPr algn="r"/>
              <a:t>46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Just look at how many routers use incremental IP IDs in their ICMP </a:t>
            </a:r>
            <a:r>
              <a:rPr lang="en-US" dirty="0" err="1" smtClean="0"/>
              <a:t>TimeX</a:t>
            </a:r>
            <a:r>
              <a:rPr lang="en-US" dirty="0" smtClean="0"/>
              <a:t> messages</a:t>
            </a:r>
          </a:p>
        </p:txBody>
      </p:sp>
      <p:sp>
        <p:nvSpPr>
          <p:cNvPr id="9113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DB446A3-F31E-43FA-BE42-68604850C29F}" type="slidenum">
              <a:rPr lang="de-DE" sz="1200">
                <a:latin typeface="Times New Roman" pitchFamily="18" charset="0"/>
              </a:rPr>
              <a:pPr algn="r"/>
              <a:t>47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Just look at how many routers use incremental IP IDs in their ICMP TimeX messages</a:t>
            </a:r>
          </a:p>
        </p:txBody>
      </p:sp>
      <p:sp>
        <p:nvSpPr>
          <p:cNvPr id="9318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47F69CF-1EC9-41F0-B332-94B3780992AB}" type="slidenum">
              <a:rPr lang="de-DE" sz="1200">
                <a:latin typeface="Times New Roman" pitchFamily="18" charset="0"/>
              </a:rPr>
              <a:pPr algn="r"/>
              <a:t>48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52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52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9FB770-C883-4B1C-8880-CAC9603F13B1}" type="slidenum">
              <a:rPr lang="de-DE" smtClean="0">
                <a:cs typeface="Arial" charset="0"/>
              </a:rPr>
              <a:pPr/>
              <a:t>52</a:t>
            </a:fld>
            <a:endParaRPr lang="de-DE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zombie is a printer and the target is a router</a:t>
            </a:r>
          </a:p>
          <a:p>
            <a:r>
              <a:rPr lang="en-US" dirty="0" smtClean="0"/>
              <a:t>A regular Idle Scan with a non-busy zombie machine</a:t>
            </a:r>
          </a:p>
          <a:p>
            <a:r>
              <a:rPr lang="en-US" dirty="0" smtClean="0"/>
              <a:t>Incremented IPID by 2 means an open port</a:t>
            </a:r>
          </a:p>
        </p:txBody>
      </p:sp>
      <p:sp>
        <p:nvSpPr>
          <p:cNvPr id="9728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CE64EAC-4792-446E-9302-B0ACB500ED5F}" type="slidenum">
              <a:rPr lang="de-DE" sz="1200">
                <a:latin typeface="Times New Roman" pitchFamily="18" charset="0"/>
              </a:rPr>
              <a:pPr algn="r"/>
              <a:t>53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Regular probes are sent with 1 sec interval between them</a:t>
            </a:r>
          </a:p>
          <a:p>
            <a:r>
              <a:rPr lang="en-US" dirty="0" smtClean="0"/>
              <a:t>Fast probes are sent as fast as possible</a:t>
            </a:r>
          </a:p>
          <a:p>
            <a:r>
              <a:rPr lang="en-US" dirty="0" smtClean="0"/>
              <a:t>Spoofed packets are sent using a separate thread from the ones used for the probes</a:t>
            </a:r>
          </a:p>
        </p:txBody>
      </p:sp>
      <p:sp>
        <p:nvSpPr>
          <p:cNvPr id="1085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23BE4A4-2DBA-4A03-A1C3-A4DB21E7D375}" type="slidenum">
              <a:rPr lang="de-DE" sz="1200">
                <a:latin typeface="Times New Roman" pitchFamily="18" charset="0"/>
              </a:rPr>
              <a:pPr algn="r"/>
              <a:t>54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zombie is a printer and the target is a router</a:t>
            </a:r>
          </a:p>
          <a:p>
            <a:r>
              <a:rPr lang="en-US" dirty="0" smtClean="0"/>
              <a:t>A regular Idle Scan with a non-busy zombie machine</a:t>
            </a:r>
          </a:p>
        </p:txBody>
      </p:sp>
      <p:sp>
        <p:nvSpPr>
          <p:cNvPr id="9933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469CBC2-72DA-4D80-82B4-CBB629E0D633}" type="slidenum">
              <a:rPr lang="de-DE" sz="1200">
                <a:latin typeface="Times New Roman" pitchFamily="18" charset="0"/>
              </a:rPr>
              <a:pPr algn="r"/>
              <a:t>55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zombie is a printer and the target is a router</a:t>
            </a:r>
          </a:p>
          <a:p>
            <a:r>
              <a:rPr lang="en-US" dirty="0" smtClean="0"/>
              <a:t>A regular Idle Scan with a busy zombie machine demonstrates that it is hard to differentiate between open and closed | filtered ports</a:t>
            </a:r>
          </a:p>
        </p:txBody>
      </p:sp>
      <p:sp>
        <p:nvSpPr>
          <p:cNvPr id="10137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02E136F-BB15-4B3A-82AD-23BF7EECD489}" type="slidenum">
              <a:rPr lang="de-DE" sz="1200">
                <a:latin typeface="Times New Roman" pitchFamily="18" charset="0"/>
              </a:rPr>
              <a:pPr algn="r"/>
              <a:t>56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zombie is a printer and the target is a router</a:t>
            </a:r>
          </a:p>
          <a:p>
            <a:r>
              <a:rPr lang="en-US" dirty="0" smtClean="0"/>
              <a:t>The traffic was generated by pinging the zombie every 100ms (ping –</a:t>
            </a:r>
            <a:r>
              <a:rPr lang="en-US" dirty="0" err="1" smtClean="0"/>
              <a:t>i</a:t>
            </a:r>
            <a:r>
              <a:rPr lang="en-US" dirty="0" smtClean="0"/>
              <a:t> 0.1 10.10.10.253)</a:t>
            </a:r>
          </a:p>
          <a:p>
            <a:r>
              <a:rPr lang="en-US" dirty="0" smtClean="0"/>
              <a:t>Even if there is moderate traffic we can still deduce if the port is open or closed | filtered</a:t>
            </a:r>
          </a:p>
        </p:txBody>
      </p:sp>
      <p:sp>
        <p:nvSpPr>
          <p:cNvPr id="10342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92FACC-D4CC-451D-BCF2-0C858C265FF0}" type="slidenum">
              <a:rPr lang="de-DE" sz="1200">
                <a:latin typeface="Times New Roman" pitchFamily="18" charset="0"/>
              </a:rPr>
              <a:pPr algn="r"/>
              <a:t>57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059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619C047-C8BE-4904-B76B-6ECA516DCAF1}" type="slidenum">
              <a:rPr lang="de-DE" sz="1200">
                <a:latin typeface="Times New Roman" pitchFamily="18" charset="0"/>
              </a:rPr>
              <a:pPr algn="r"/>
              <a:t>58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59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target is a friend’s </a:t>
            </a:r>
            <a:r>
              <a:rPr lang="en-US" dirty="0" err="1" smtClean="0"/>
              <a:t>Primetel</a:t>
            </a:r>
            <a:r>
              <a:rPr lang="en-US" dirty="0" smtClean="0"/>
              <a:t> DSL Router with IP 78.158.146.182</a:t>
            </a:r>
          </a:p>
          <a:p>
            <a:r>
              <a:rPr lang="en-US" dirty="0" smtClean="0"/>
              <a:t>The fake zombie is a UCY server (Zeus) with IP 194.42.1.1</a:t>
            </a:r>
          </a:p>
          <a:p>
            <a:r>
              <a:rPr lang="en-US" dirty="0" smtClean="0"/>
              <a:t>The real zombie is an intermediate router (hop 5) with IP 193.22.30.53</a:t>
            </a:r>
          </a:p>
          <a:p>
            <a:r>
              <a:rPr lang="en-US" dirty="0" smtClean="0"/>
              <a:t>The IP address of the real zombie is collected during the IP ID collection phase and then it is used to send the spoofed packets to the target</a:t>
            </a:r>
          </a:p>
        </p:txBody>
      </p:sp>
      <p:sp>
        <p:nvSpPr>
          <p:cNvPr id="1126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839F865-B3C5-4425-860A-D6B1C0A78B96}" type="slidenum">
              <a:rPr lang="de-DE" sz="1200">
                <a:latin typeface="Times New Roman" pitchFamily="18" charset="0"/>
              </a:rPr>
              <a:pPr algn="r"/>
              <a:t>60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target is a friend’s </a:t>
            </a:r>
            <a:r>
              <a:rPr lang="en-US" dirty="0" err="1" smtClean="0"/>
              <a:t>Primetel</a:t>
            </a:r>
            <a:r>
              <a:rPr lang="en-US" dirty="0" smtClean="0"/>
              <a:t> DSL Router with IP 78.158.146.182</a:t>
            </a:r>
          </a:p>
          <a:p>
            <a:r>
              <a:rPr lang="en-US" dirty="0" smtClean="0"/>
              <a:t>The fake zombie is a UCY server (Zeus) with IP 194.42.1.1</a:t>
            </a:r>
          </a:p>
          <a:p>
            <a:r>
              <a:rPr lang="en-US" dirty="0" smtClean="0"/>
              <a:t>The real zombie is an intermediate router (hop 5) with IP 193.22.30.53</a:t>
            </a:r>
          </a:p>
          <a:p>
            <a:r>
              <a:rPr lang="en-US" dirty="0" smtClean="0"/>
              <a:t>The IP address of the real zombie is collected during the IP ID collection phase and then it is used to send the spoofed packets to the target</a:t>
            </a:r>
          </a:p>
        </p:txBody>
      </p:sp>
      <p:sp>
        <p:nvSpPr>
          <p:cNvPr id="1146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697EE2F-6E35-4FE7-9AB0-981E59ACCD24}" type="slidenum">
              <a:rPr lang="de-DE" sz="1200">
                <a:latin typeface="Times New Roman" pitchFamily="18" charset="0"/>
              </a:rPr>
              <a:pPr algn="r"/>
              <a:t>61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67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5C4FF97-38D4-427D-A73A-75F748752D56}" type="slidenum">
              <a:rPr lang="de-DE" sz="1200">
                <a:latin typeface="Times New Roman" pitchFamily="18" charset="0"/>
              </a:rPr>
              <a:pPr algn="r"/>
              <a:t>62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63</a:t>
            </a:fld>
            <a:endParaRPr lang="de-DE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981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E3D5975-7405-4B1A-8A67-BCFCB5F401A9}" type="slidenum">
              <a:rPr lang="de-DE" sz="1200">
                <a:latin typeface="Times New Roman" pitchFamily="18" charset="0"/>
              </a:rPr>
              <a:pPr algn="r"/>
              <a:t>64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2186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5E07B9C-4B1D-4444-8E71-9FAAFB2B721C}" type="slidenum">
              <a:rPr lang="de-DE" sz="1200">
                <a:latin typeface="Times New Roman" pitchFamily="18" charset="0"/>
              </a:rPr>
              <a:pPr algn="r"/>
              <a:t>65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66</a:t>
            </a:fld>
            <a:endParaRPr lang="de-DE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nmap</a:t>
            </a:r>
            <a:r>
              <a:rPr lang="en-US" dirty="0" smtClean="0"/>
              <a:t> </a:t>
            </a:r>
            <a:r>
              <a:rPr lang="en-US" dirty="0" err="1" smtClean="0"/>
              <a:t>portscan</a:t>
            </a:r>
            <a:r>
              <a:rPr lang="en-US" dirty="0" smtClean="0"/>
              <a:t> was performed from the attacker’s machine (192.168.1.3)</a:t>
            </a:r>
          </a:p>
          <a:p>
            <a:r>
              <a:rPr lang="en-US" dirty="0" smtClean="0"/>
              <a:t>Port 4446/</a:t>
            </a:r>
            <a:r>
              <a:rPr lang="en-US" dirty="0" err="1" smtClean="0"/>
              <a:t>tcp</a:t>
            </a:r>
            <a:r>
              <a:rPr lang="en-US" dirty="0" smtClean="0"/>
              <a:t> is filtered from any IP except from 192.168.1.2 </a:t>
            </a:r>
          </a:p>
          <a:p>
            <a:r>
              <a:rPr lang="en-US" dirty="0" smtClean="0"/>
              <a:t>identifier.py indicates that the target generates incremental IP IDs</a:t>
            </a:r>
          </a:p>
        </p:txBody>
      </p:sp>
      <p:sp>
        <p:nvSpPr>
          <p:cNvPr id="12390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D59C5DC-1FB5-4547-B63E-E178859EA7D2}" type="slidenum">
              <a:rPr lang="de-DE" sz="1200">
                <a:latin typeface="Times New Roman" pitchFamily="18" charset="0"/>
              </a:rPr>
              <a:pPr algn="r"/>
              <a:t>67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Regular probes are sent with 1 sec interval between them</a:t>
            </a:r>
          </a:p>
          <a:p>
            <a:r>
              <a:rPr lang="en-US" dirty="0" smtClean="0"/>
              <a:t>Fast probes are sent as fast as possible</a:t>
            </a:r>
          </a:p>
          <a:p>
            <a:r>
              <a:rPr lang="en-US" dirty="0" smtClean="0"/>
              <a:t>Spoofed packets are sent using a separate thread from the ones used for the probes</a:t>
            </a:r>
          </a:p>
        </p:txBody>
      </p:sp>
      <p:sp>
        <p:nvSpPr>
          <p:cNvPr id="1085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23BE4A4-2DBA-4A03-A1C3-A4DB21E7D375}" type="slidenum">
              <a:rPr lang="de-DE" sz="1200">
                <a:latin typeface="Times New Roman" pitchFamily="18" charset="0"/>
              </a:rPr>
              <a:pPr algn="r"/>
              <a:t>68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We check that our program works by scanning the open TCP port (4444) on the target using the closed TCP port (4445) to monitor the IPID increments</a:t>
            </a:r>
          </a:p>
          <a:p>
            <a:r>
              <a:rPr lang="en-US" dirty="0" smtClean="0"/>
              <a:t>The spoofed packets use our (attacker’s) IP address so the results should reflect </a:t>
            </a:r>
            <a:r>
              <a:rPr lang="en-US" dirty="0" err="1" smtClean="0"/>
              <a:t>nmap’s</a:t>
            </a:r>
            <a:r>
              <a:rPr lang="en-US" dirty="0" smtClean="0"/>
              <a:t> results.</a:t>
            </a:r>
          </a:p>
          <a:p>
            <a:r>
              <a:rPr lang="en-US" dirty="0" err="1" smtClean="0"/>
              <a:t>Nmap</a:t>
            </a:r>
            <a:r>
              <a:rPr lang="en-US" dirty="0" smtClean="0"/>
              <a:t> reports port 4444 as open. Revealer.py does as well.</a:t>
            </a:r>
          </a:p>
        </p:txBody>
      </p:sp>
      <p:sp>
        <p:nvSpPr>
          <p:cNvPr id="12595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030DDB1-55B1-400B-989C-09D9786E5A64}" type="slidenum">
              <a:rPr lang="de-DE" sz="1200">
                <a:latin typeface="Times New Roman" pitchFamily="18" charset="0"/>
              </a:rPr>
              <a:pPr algn="r"/>
              <a:t>69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Scanning a closed TCP port (4445) using the open TCP port (4444) to monitor the IPID increments.</a:t>
            </a:r>
          </a:p>
          <a:p>
            <a:r>
              <a:rPr lang="en-US" dirty="0" smtClean="0"/>
              <a:t>The spoofed packets use our (attacker’s) IP address so the results should reflect </a:t>
            </a:r>
            <a:r>
              <a:rPr lang="en-US" dirty="0" err="1" smtClean="0"/>
              <a:t>nmap’s</a:t>
            </a:r>
            <a:r>
              <a:rPr lang="en-US" dirty="0" smtClean="0"/>
              <a:t> results.</a:t>
            </a:r>
          </a:p>
          <a:p>
            <a:r>
              <a:rPr lang="en-US" dirty="0" err="1" smtClean="0"/>
              <a:t>Nmap</a:t>
            </a:r>
            <a:r>
              <a:rPr lang="en-US" dirty="0" smtClean="0"/>
              <a:t> reports port 4445 as closed, but Revealer.py reports it as open.</a:t>
            </a:r>
          </a:p>
          <a:p>
            <a:endParaRPr lang="en-US" dirty="0" smtClean="0"/>
          </a:p>
        </p:txBody>
      </p:sp>
      <p:sp>
        <p:nvSpPr>
          <p:cNvPr id="12800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F8EAB6D-AD6E-42E8-9FEB-6A41D44B8EC1}" type="slidenum">
              <a:rPr lang="de-DE" sz="1200">
                <a:latin typeface="Times New Roman" pitchFamily="18" charset="0"/>
              </a:rPr>
              <a:pPr algn="r"/>
              <a:t>70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005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F8322F-F945-4CE7-8FA3-F10B85224EEF}" type="slidenum">
              <a:rPr lang="de-DE" sz="1200">
                <a:latin typeface="Times New Roman" pitchFamily="18" charset="0"/>
              </a:rPr>
              <a:pPr algn="r"/>
              <a:t>71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72</a:t>
            </a:fld>
            <a:endParaRPr lang="de-DE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73</a:t>
            </a:fld>
            <a:endParaRPr lang="de-DE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Scanning the filtered TCP port (4446) using the closed TCP port (4445) to monitor the IPID increments</a:t>
            </a:r>
          </a:p>
          <a:p>
            <a:r>
              <a:rPr lang="en-US" dirty="0" smtClean="0"/>
              <a:t>The spoofed packets use our (attacker’s) IP address so the results should reflect </a:t>
            </a:r>
            <a:r>
              <a:rPr lang="en-US" dirty="0" err="1" smtClean="0"/>
              <a:t>nmap’s</a:t>
            </a:r>
            <a:r>
              <a:rPr lang="en-US" dirty="0" smtClean="0"/>
              <a:t> results.</a:t>
            </a:r>
          </a:p>
          <a:p>
            <a:r>
              <a:rPr lang="en-US" dirty="0" err="1" smtClean="0"/>
              <a:t>Nmap</a:t>
            </a:r>
            <a:r>
              <a:rPr lang="en-US" dirty="0" smtClean="0"/>
              <a:t> reports port 4446 as filtered. Revealer.py does as well.</a:t>
            </a:r>
          </a:p>
        </p:txBody>
      </p:sp>
      <p:sp>
        <p:nvSpPr>
          <p:cNvPr id="13210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2C77406-874B-4B28-81A1-3D716AA80C21}" type="slidenum">
              <a:rPr lang="de-DE" sz="1200">
                <a:latin typeface="Times New Roman" pitchFamily="18" charset="0"/>
              </a:rPr>
              <a:pPr algn="r"/>
              <a:t>74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Scanning the filtered TCP port (4446) using the closed TCP port (4445) to monitor the IPID increments</a:t>
            </a:r>
          </a:p>
          <a:p>
            <a:r>
              <a:rPr lang="en-US" dirty="0" smtClean="0"/>
              <a:t>The spoofed packets were sent from a trusted party (192.168.1.2) that is allowed to access the service as per the firewall rules.</a:t>
            </a:r>
          </a:p>
          <a:p>
            <a:r>
              <a:rPr lang="en-US" dirty="0" smtClean="0"/>
              <a:t>Revealer.py reports the port as unfiltered.</a:t>
            </a:r>
          </a:p>
        </p:txBody>
      </p:sp>
      <p:sp>
        <p:nvSpPr>
          <p:cNvPr id="1341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BA29456-34B1-4F3C-A3A0-DBAD53E51256}" type="slidenum">
              <a:rPr lang="de-DE" sz="1200">
                <a:latin typeface="Times New Roman" pitchFamily="18" charset="0"/>
              </a:rPr>
              <a:pPr algn="r"/>
              <a:t>75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619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4FBDFF0-015F-41E6-949B-5A3D10FEC1E6}" type="slidenum">
              <a:rPr lang="de-DE" sz="1200">
                <a:latin typeface="Times New Roman" pitchFamily="18" charset="0"/>
              </a:rPr>
              <a:pPr algn="r"/>
              <a:t>76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F835C3-35CE-41EB-AF82-BED70EE2CBC5}" type="slidenum">
              <a:rPr lang="de-DE" smtClean="0">
                <a:cs typeface="Arial" charset="0"/>
              </a:rPr>
              <a:pPr/>
              <a:t>77</a:t>
            </a:fld>
            <a:endParaRPr lang="de-DE" smtClean="0">
              <a:cs typeface="Arial" charset="0"/>
            </a:endParaRPr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noProof="1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824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EA4D1E7-3B16-4630-84D8-CCC13593BAB6}" type="slidenum">
              <a:rPr lang="de-DE" sz="1200">
                <a:latin typeface="Times New Roman" pitchFamily="18" charset="0"/>
              </a:rPr>
              <a:pPr algn="r"/>
              <a:t>78</a:t>
            </a:fld>
            <a:endParaRPr lang="de-DE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5D38D-D9EF-4A63-8E6E-7F0A61CE3D2E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924300" y="3709988"/>
            <a:ext cx="4824413" cy="1144587"/>
          </a:xfrm>
        </p:spPr>
        <p:txBody>
          <a:bodyPr anchor="b"/>
          <a:lstStyle>
            <a:lvl1pPr>
              <a:defRPr sz="30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2293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935413" y="4933950"/>
            <a:ext cx="4840287" cy="8001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</p:spTree>
  </p:cSld>
  <p:clrMapOvr>
    <a:masterClrMapping/>
  </p:clrMapOvr>
  <p:transition spd="med">
    <p:fade/>
  </p:transition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7A6435D0-73B4-4419-B301-600F8C9DD0E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8775" y="115888"/>
            <a:ext cx="2130425" cy="5889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115888"/>
            <a:ext cx="6242050" cy="5889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535AC1BB-476F-43D4-9A80-08EB7E4C311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15888"/>
            <a:ext cx="62738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451CA4D0-F75A-4F3A-9928-908186AB821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15888"/>
            <a:ext cx="62738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14325" y="1614488"/>
            <a:ext cx="8524875" cy="43910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6D05DD5B-613A-442B-A133-6C86217A5A0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D452DC4A-AC32-4EC8-B41B-FB5ED74B9ED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8912935E-34FD-416D-A126-E8065BFD94D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F0797575-BE0F-4844-B6E1-6BEBD1913D1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97DDDC65-1EEA-4AC0-8ED9-3CBE86B2A22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ADE9710B-306E-4FED-AD56-5B1768D7324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A75103AD-2305-4791-AF6F-87D43AA9867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8D7E0679-19F1-4AD9-8C6A-F2EB628F57B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F38E11EA-CA97-4477-8B2B-DB7F04C0708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000">
              <a:cs typeface="+mn-cs"/>
            </a:endParaRP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115888"/>
            <a:ext cx="62738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1269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77636CD5-6A98-4F5F-AA92-FD71E5C3091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029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ransition spd="med">
    <p:fade/>
  </p:transition>
  <p:hf sldNum="0" hd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Georgia" pitchFamily="18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Georgia" pitchFamily="18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Georgia" pitchFamily="18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Georgia" pitchFamily="18" charset="0"/>
        </a:defRPr>
      </a:lvl5pPr>
      <a:lvl6pPr marL="4572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Georgia" pitchFamily="18" charset="0"/>
        </a:defRPr>
      </a:lvl6pPr>
      <a:lvl7pPr marL="9144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Georgia" pitchFamily="18" charset="0"/>
        </a:defRPr>
      </a:lvl7pPr>
      <a:lvl8pPr marL="13716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Georgia" pitchFamily="18" charset="0"/>
        </a:defRPr>
      </a:lvl8pPr>
      <a:lvl9pPr marL="18288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Georgia" pitchFamily="18" charset="0"/>
        </a:defRPr>
      </a:lvl9pPr>
    </p:titleStyle>
    <p:bodyStyle>
      <a:lvl1pPr marL="352425" indent="-352425" algn="l" rtl="0" eaLnBrk="0" fontAlgn="base" hangingPunct="0">
        <a:spcBef>
          <a:spcPct val="100000"/>
        </a:spcBef>
        <a:spcAft>
          <a:spcPct val="20000"/>
        </a:spcAft>
        <a:buClr>
          <a:srgbClr val="928222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09625" indent="-274638" algn="l" rtl="0" eaLnBrk="0" fontAlgn="base" hangingPunct="0">
        <a:lnSpc>
          <a:spcPct val="150000"/>
        </a:lnSpc>
        <a:spcBef>
          <a:spcPct val="30000"/>
        </a:spcBef>
        <a:spcAft>
          <a:spcPct val="0"/>
        </a:spcAft>
        <a:buClr>
          <a:srgbClr val="928222"/>
        </a:buClr>
        <a:buSzPct val="150000"/>
        <a:buChar char="•"/>
        <a:defRPr sz="2000">
          <a:solidFill>
            <a:schemeClr val="tx1"/>
          </a:solidFill>
          <a:latin typeface="+mn-lt"/>
        </a:defRPr>
      </a:lvl2pPr>
      <a:lvl3pPr marL="1168400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>
          <a:solidFill>
            <a:schemeClr val="tx1"/>
          </a:solidFill>
          <a:latin typeface="+mn-lt"/>
        </a:defRPr>
      </a:lvl3pPr>
      <a:lvl4pPr marL="1552575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 sz="1600">
          <a:solidFill>
            <a:schemeClr val="tx1"/>
          </a:solidFill>
          <a:latin typeface="+mn-lt"/>
        </a:defRPr>
      </a:lvl4pPr>
      <a:lvl5pPr marL="1900238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Arial" charset="0"/>
        </a:defRPr>
      </a:lvl5pPr>
      <a:lvl6pPr marL="2357438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Arial" charset="0"/>
        </a:defRPr>
      </a:lvl6pPr>
      <a:lvl7pPr marL="2814638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Arial" charset="0"/>
        </a:defRPr>
      </a:lvl7pPr>
      <a:lvl8pPr marL="3271838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Arial" charset="0"/>
        </a:defRPr>
      </a:lvl8pPr>
      <a:lvl9pPr marL="3729038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51721" y="5085928"/>
            <a:ext cx="5184775" cy="1295400"/>
          </a:xfrm>
        </p:spPr>
        <p:txBody>
          <a:bodyPr/>
          <a:lstStyle/>
          <a:p>
            <a:pPr>
              <a:defRPr/>
            </a:pPr>
            <a:r>
              <a:rPr lang="en-US" sz="4000" cap="small" dirty="0" smtClean="0"/>
              <a:t>Advanced</a:t>
            </a:r>
            <a:br>
              <a:rPr lang="en-US" sz="4000" cap="small" dirty="0" smtClean="0"/>
            </a:br>
            <a:r>
              <a:rPr lang="en-US" sz="4000" cap="small" dirty="0" smtClean="0"/>
              <a:t>Idle Scanning</a:t>
            </a:r>
            <a:endParaRPr lang="en-US" sz="2400" b="0" cap="small" noProof="1" smtClean="0"/>
          </a:p>
        </p:txBody>
      </p:sp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88900" y="6442075"/>
            <a:ext cx="3619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en-US" sz="1800" i="1">
                <a:solidFill>
                  <a:schemeClr val="bg1"/>
                </a:solidFill>
              </a:rPr>
              <a:t>by Demetris Papapetrou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AEAB9925-A95E-43B7-8B18-23EA47240B09}" type="slidenum">
              <a:rPr lang="de-DE" smtClean="0">
                <a:cs typeface="Arial" charset="0"/>
              </a:rPr>
              <a:pPr/>
              <a:t>10</a:t>
            </a:fld>
            <a:endParaRPr lang="de-DE" smtClean="0">
              <a:cs typeface="Arial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Traceroute</a:t>
            </a:r>
            <a:endParaRPr lang="en-US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7993063" cy="5256212"/>
          </a:xfrm>
        </p:spPr>
        <p:txBody>
          <a:bodyPr/>
          <a:lstStyle/>
          <a:p>
            <a:r>
              <a:rPr lang="en-US" b="0" smtClean="0"/>
              <a:t>It is a technique to trace the network nodes/hops that our packets traverse until they reach their destination</a:t>
            </a:r>
          </a:p>
          <a:p>
            <a:r>
              <a:rPr lang="en-US" b="0" smtClean="0"/>
              <a:t>A clever replacement of IP Record Route</a:t>
            </a:r>
          </a:p>
          <a:p>
            <a:r>
              <a:rPr lang="en-US" b="0" smtClean="0"/>
              <a:t>We usually send ICMP or UDP packets</a:t>
            </a:r>
          </a:p>
          <a:p>
            <a:pPr lvl="1"/>
            <a:r>
              <a:rPr lang="en-US" smtClean="0"/>
              <a:t>Hackers use TCP as well</a:t>
            </a:r>
          </a:p>
          <a:p>
            <a:r>
              <a:rPr lang="en-US" b="0" smtClean="0"/>
              <a:t>And receive ICMP Time Exceeded in Transit messages</a:t>
            </a:r>
          </a:p>
          <a:p>
            <a:r>
              <a:rPr lang="en-US" b="0" smtClean="0"/>
              <a:t>They are used by hackers to map the target network</a:t>
            </a:r>
          </a:p>
          <a:p>
            <a:r>
              <a:rPr lang="en-US" b="0" smtClean="0"/>
              <a:t>To block them drop outbound ICMP Time Exceeded 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FED7048B-B9A9-40FE-BC32-2F50B8EB49F4}" type="slidenum">
              <a:rPr lang="de-DE" smtClean="0">
                <a:cs typeface="Arial" charset="0"/>
              </a:rPr>
              <a:pPr/>
              <a:t>11</a:t>
            </a:fld>
            <a:endParaRPr lang="de-DE" smtClean="0">
              <a:cs typeface="Arial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Traceroute</a:t>
            </a:r>
            <a:endParaRPr lang="en-US" dirty="0" smtClean="0"/>
          </a:p>
        </p:txBody>
      </p:sp>
      <p:pic>
        <p:nvPicPr>
          <p:cNvPr id="28675" name="Picture 2" descr="C:\Documents and Settings\netrix\Local Settings\Temporary Internet Files\Content.IE5\K9YELV1S\MC900434865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700213"/>
            <a:ext cx="701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6850" y="1736725"/>
            <a:ext cx="1003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677" name="Straight Arrow Connector 18"/>
          <p:cNvCxnSpPr>
            <a:cxnSpLocks noChangeShapeType="1"/>
          </p:cNvCxnSpPr>
          <p:nvPr/>
        </p:nvCxnSpPr>
        <p:spPr bwMode="auto">
          <a:xfrm>
            <a:off x="1047750" y="2944813"/>
            <a:ext cx="2232025" cy="0"/>
          </a:xfrm>
          <a:prstGeom prst="straightConnector1">
            <a:avLst/>
          </a:prstGeom>
          <a:noFill/>
          <a:ln w="22225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28678" name="TextBox 22"/>
          <p:cNvSpPr txBox="1">
            <a:spLocks noChangeArrowheads="1"/>
          </p:cNvSpPr>
          <p:nvPr/>
        </p:nvSpPr>
        <p:spPr bwMode="auto">
          <a:xfrm>
            <a:off x="1231900" y="2636838"/>
            <a:ext cx="18272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Ping Request TTL=1</a:t>
            </a:r>
          </a:p>
        </p:txBody>
      </p:sp>
      <p:cxnSp>
        <p:nvCxnSpPr>
          <p:cNvPr id="28679" name="Straight Arrow Connector 23"/>
          <p:cNvCxnSpPr>
            <a:cxnSpLocks noChangeShapeType="1"/>
          </p:cNvCxnSpPr>
          <p:nvPr/>
        </p:nvCxnSpPr>
        <p:spPr bwMode="auto">
          <a:xfrm flipH="1">
            <a:off x="1047750" y="3160713"/>
            <a:ext cx="2232025" cy="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8680" name="TextBox 26"/>
          <p:cNvSpPr txBox="1">
            <a:spLocks noChangeArrowheads="1"/>
          </p:cNvSpPr>
          <p:nvPr/>
        </p:nvSpPr>
        <p:spPr bwMode="auto">
          <a:xfrm>
            <a:off x="1511300" y="3160713"/>
            <a:ext cx="1189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ICMP TimeX</a:t>
            </a:r>
          </a:p>
        </p:txBody>
      </p:sp>
      <p:cxnSp>
        <p:nvCxnSpPr>
          <p:cNvPr id="28681" name="Straight Arrow Connector 27"/>
          <p:cNvCxnSpPr>
            <a:cxnSpLocks noChangeShapeType="1"/>
          </p:cNvCxnSpPr>
          <p:nvPr/>
        </p:nvCxnSpPr>
        <p:spPr bwMode="auto">
          <a:xfrm>
            <a:off x="1047750" y="4187825"/>
            <a:ext cx="4895850" cy="0"/>
          </a:xfrm>
          <a:prstGeom prst="straightConnector1">
            <a:avLst/>
          </a:prstGeom>
          <a:noFill/>
          <a:ln w="22225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28682" name="TextBox 29"/>
          <p:cNvSpPr txBox="1">
            <a:spLocks noChangeArrowheads="1"/>
          </p:cNvSpPr>
          <p:nvPr/>
        </p:nvSpPr>
        <p:spPr bwMode="auto">
          <a:xfrm>
            <a:off x="2487613" y="3879850"/>
            <a:ext cx="18272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Ping Request TTL=2</a:t>
            </a:r>
          </a:p>
        </p:txBody>
      </p:sp>
      <p:cxnSp>
        <p:nvCxnSpPr>
          <p:cNvPr id="28683" name="Straight Arrow Connector 30"/>
          <p:cNvCxnSpPr>
            <a:cxnSpLocks noChangeShapeType="1"/>
          </p:cNvCxnSpPr>
          <p:nvPr/>
        </p:nvCxnSpPr>
        <p:spPr bwMode="auto">
          <a:xfrm flipH="1">
            <a:off x="1047750" y="4403725"/>
            <a:ext cx="4895850" cy="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8684" name="TextBox 32"/>
          <p:cNvSpPr txBox="1">
            <a:spLocks noChangeArrowheads="1"/>
          </p:cNvSpPr>
          <p:nvPr/>
        </p:nvSpPr>
        <p:spPr bwMode="auto">
          <a:xfrm>
            <a:off x="2776538" y="4418013"/>
            <a:ext cx="118745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ICMP TimeX</a:t>
            </a:r>
          </a:p>
        </p:txBody>
      </p:sp>
      <p:cxnSp>
        <p:nvCxnSpPr>
          <p:cNvPr id="28685" name="Straight Arrow Connector 33"/>
          <p:cNvCxnSpPr>
            <a:cxnSpLocks noChangeShapeType="1"/>
          </p:cNvCxnSpPr>
          <p:nvPr/>
        </p:nvCxnSpPr>
        <p:spPr bwMode="auto">
          <a:xfrm>
            <a:off x="1047750" y="5483225"/>
            <a:ext cx="7272338" cy="0"/>
          </a:xfrm>
          <a:prstGeom prst="straightConnector1">
            <a:avLst/>
          </a:prstGeom>
          <a:noFill/>
          <a:ln w="22225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28686" name="TextBox 34"/>
          <p:cNvSpPr txBox="1">
            <a:spLocks noChangeArrowheads="1"/>
          </p:cNvSpPr>
          <p:nvPr/>
        </p:nvSpPr>
        <p:spPr bwMode="auto">
          <a:xfrm>
            <a:off x="4000500" y="5157788"/>
            <a:ext cx="18272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Ping Request TTL=3</a:t>
            </a:r>
          </a:p>
        </p:txBody>
      </p:sp>
      <p:cxnSp>
        <p:nvCxnSpPr>
          <p:cNvPr id="28687" name="Straight Arrow Connector 35"/>
          <p:cNvCxnSpPr>
            <a:cxnSpLocks noChangeShapeType="1"/>
          </p:cNvCxnSpPr>
          <p:nvPr/>
        </p:nvCxnSpPr>
        <p:spPr bwMode="auto">
          <a:xfrm flipH="1">
            <a:off x="1047750" y="5699125"/>
            <a:ext cx="7272338" cy="0"/>
          </a:xfrm>
          <a:prstGeom prst="straightConnector1">
            <a:avLst/>
          </a:prstGeom>
          <a:noFill/>
          <a:ln w="22225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28688" name="TextBox 36"/>
          <p:cNvSpPr txBox="1">
            <a:spLocks noChangeArrowheads="1"/>
          </p:cNvSpPr>
          <p:nvPr/>
        </p:nvSpPr>
        <p:spPr bwMode="auto">
          <a:xfrm>
            <a:off x="4216400" y="5719763"/>
            <a:ext cx="1050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Ping Reply</a:t>
            </a:r>
          </a:p>
        </p:txBody>
      </p:sp>
      <p:cxnSp>
        <p:nvCxnSpPr>
          <p:cNvPr id="28689" name="Straight Connector 24"/>
          <p:cNvCxnSpPr>
            <a:cxnSpLocks noChangeShapeType="1"/>
          </p:cNvCxnSpPr>
          <p:nvPr/>
        </p:nvCxnSpPr>
        <p:spPr bwMode="auto">
          <a:xfrm>
            <a:off x="3927475" y="2046288"/>
            <a:ext cx="16573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0" name="Straight Connector 37"/>
          <p:cNvCxnSpPr>
            <a:cxnSpLocks noChangeShapeType="1"/>
          </p:cNvCxnSpPr>
          <p:nvPr/>
        </p:nvCxnSpPr>
        <p:spPr bwMode="auto">
          <a:xfrm>
            <a:off x="6588125" y="2046288"/>
            <a:ext cx="12287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1" name="Straight Connector 38"/>
          <p:cNvCxnSpPr>
            <a:cxnSpLocks noChangeShapeType="1"/>
          </p:cNvCxnSpPr>
          <p:nvPr/>
        </p:nvCxnSpPr>
        <p:spPr bwMode="auto">
          <a:xfrm>
            <a:off x="1152525" y="2036763"/>
            <a:ext cx="16827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87" name="TextBox 86"/>
          <p:cNvSpPr txBox="1"/>
          <p:nvPr/>
        </p:nvSpPr>
        <p:spPr>
          <a:xfrm>
            <a:off x="161925" y="2855913"/>
            <a:ext cx="7937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  <a:cs typeface="+mn-cs"/>
              </a:rPr>
              <a:t>Step 1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55575" y="4103688"/>
            <a:ext cx="8223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  <a:cs typeface="+mn-cs"/>
              </a:rPr>
              <a:t>Step 2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55575" y="5400675"/>
            <a:ext cx="82073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  <a:cs typeface="+mn-cs"/>
              </a:rPr>
              <a:t>Step 3</a:t>
            </a:r>
          </a:p>
        </p:txBody>
      </p:sp>
      <p:cxnSp>
        <p:nvCxnSpPr>
          <p:cNvPr id="28695" name="Straight Connector 91"/>
          <p:cNvCxnSpPr>
            <a:cxnSpLocks noChangeShapeType="1"/>
          </p:cNvCxnSpPr>
          <p:nvPr/>
        </p:nvCxnSpPr>
        <p:spPr bwMode="auto">
          <a:xfrm>
            <a:off x="935038" y="2565400"/>
            <a:ext cx="0" cy="3600450"/>
          </a:xfrm>
          <a:prstGeom prst="line">
            <a:avLst/>
          </a:prstGeom>
          <a:noFill/>
          <a:ln w="9525" cmpd="dbl" algn="ctr">
            <a:solidFill>
              <a:schemeClr val="tx1"/>
            </a:solidFill>
            <a:prstDash val="dash"/>
            <a:round/>
            <a:headEnd/>
            <a:tailEnd/>
          </a:ln>
        </p:spPr>
      </p:cxnSp>
      <p:grpSp>
        <p:nvGrpSpPr>
          <p:cNvPr id="28696" name="Group 93"/>
          <p:cNvGrpSpPr>
            <a:grpSpLocks/>
          </p:cNvGrpSpPr>
          <p:nvPr/>
        </p:nvGrpSpPr>
        <p:grpSpPr bwMode="auto">
          <a:xfrm>
            <a:off x="3035300" y="1797050"/>
            <a:ext cx="720725" cy="504825"/>
            <a:chOff x="5400675" y="3857625"/>
            <a:chExt cx="1057276" cy="617538"/>
          </a:xfrm>
        </p:grpSpPr>
        <p:sp>
          <p:nvSpPr>
            <p:cNvPr id="28720" name="Freeform 63"/>
            <p:cNvSpPr>
              <a:spLocks/>
            </p:cNvSpPr>
            <p:nvPr/>
          </p:nvSpPr>
          <p:spPr bwMode="auto">
            <a:xfrm>
              <a:off x="5402263" y="4114800"/>
              <a:ext cx="1054100" cy="360363"/>
            </a:xfrm>
            <a:custGeom>
              <a:avLst/>
              <a:gdLst>
                <a:gd name="T0" fmla="*/ 1696376982 w 655"/>
                <a:gd name="T1" fmla="*/ 289870227 h 224"/>
                <a:gd name="T2" fmla="*/ 1696376982 w 655"/>
                <a:gd name="T3" fmla="*/ 289870227 h 224"/>
                <a:gd name="T4" fmla="*/ 849483987 w 655"/>
                <a:gd name="T5" fmla="*/ 579738846 h 224"/>
                <a:gd name="T6" fmla="*/ 0 w 655"/>
                <a:gd name="T7" fmla="*/ 289870227 h 224"/>
                <a:gd name="T8" fmla="*/ 849483987 w 655"/>
                <a:gd name="T9" fmla="*/ 0 h 224"/>
                <a:gd name="T10" fmla="*/ 1696376982 w 655"/>
                <a:gd name="T11" fmla="*/ 289870227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5"/>
                <a:gd name="T19" fmla="*/ 0 h 224"/>
                <a:gd name="T20" fmla="*/ 655 w 655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5" h="224">
                  <a:moveTo>
                    <a:pt x="655" y="112"/>
                  </a:moveTo>
                  <a:cubicBezTo>
                    <a:pt x="655" y="112"/>
                    <a:pt x="655" y="112"/>
                    <a:pt x="655" y="112"/>
                  </a:cubicBezTo>
                  <a:cubicBezTo>
                    <a:pt x="655" y="174"/>
                    <a:pt x="509" y="224"/>
                    <a:pt x="328" y="224"/>
                  </a:cubicBezTo>
                  <a:cubicBezTo>
                    <a:pt x="147" y="224"/>
                    <a:pt x="0" y="174"/>
                    <a:pt x="0" y="112"/>
                  </a:cubicBezTo>
                  <a:cubicBezTo>
                    <a:pt x="0" y="50"/>
                    <a:pt x="147" y="0"/>
                    <a:pt x="328" y="0"/>
                  </a:cubicBezTo>
                  <a:cubicBezTo>
                    <a:pt x="509" y="0"/>
                    <a:pt x="655" y="50"/>
                    <a:pt x="655" y="112"/>
                  </a:cubicBezTo>
                  <a:close/>
                </a:path>
              </a:pathLst>
            </a:custGeom>
            <a:solidFill>
              <a:srgbClr val="0078A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1" name="Freeform 64"/>
            <p:cNvSpPr>
              <a:spLocks/>
            </p:cNvSpPr>
            <p:nvPr/>
          </p:nvSpPr>
          <p:spPr bwMode="auto">
            <a:xfrm>
              <a:off x="5402263" y="4114800"/>
              <a:ext cx="1054100" cy="360363"/>
            </a:xfrm>
            <a:custGeom>
              <a:avLst/>
              <a:gdLst>
                <a:gd name="T0" fmla="*/ 1696376982 w 655"/>
                <a:gd name="T1" fmla="*/ 289870227 h 224"/>
                <a:gd name="T2" fmla="*/ 1696376982 w 655"/>
                <a:gd name="T3" fmla="*/ 289870227 h 224"/>
                <a:gd name="T4" fmla="*/ 849483987 w 655"/>
                <a:gd name="T5" fmla="*/ 579738846 h 224"/>
                <a:gd name="T6" fmla="*/ 0 w 655"/>
                <a:gd name="T7" fmla="*/ 289870227 h 224"/>
                <a:gd name="T8" fmla="*/ 849483987 w 655"/>
                <a:gd name="T9" fmla="*/ 0 h 224"/>
                <a:gd name="T10" fmla="*/ 1696376982 w 655"/>
                <a:gd name="T11" fmla="*/ 289870227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5"/>
                <a:gd name="T19" fmla="*/ 0 h 224"/>
                <a:gd name="T20" fmla="*/ 655 w 655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5" h="224">
                  <a:moveTo>
                    <a:pt x="655" y="112"/>
                  </a:moveTo>
                  <a:cubicBezTo>
                    <a:pt x="655" y="112"/>
                    <a:pt x="655" y="112"/>
                    <a:pt x="655" y="112"/>
                  </a:cubicBezTo>
                  <a:cubicBezTo>
                    <a:pt x="655" y="174"/>
                    <a:pt x="509" y="224"/>
                    <a:pt x="328" y="224"/>
                  </a:cubicBezTo>
                  <a:cubicBezTo>
                    <a:pt x="147" y="224"/>
                    <a:pt x="0" y="174"/>
                    <a:pt x="0" y="112"/>
                  </a:cubicBezTo>
                  <a:cubicBezTo>
                    <a:pt x="0" y="50"/>
                    <a:pt x="147" y="0"/>
                    <a:pt x="328" y="0"/>
                  </a:cubicBezTo>
                  <a:cubicBezTo>
                    <a:pt x="509" y="0"/>
                    <a:pt x="655" y="50"/>
                    <a:pt x="655" y="112"/>
                  </a:cubicBezTo>
                  <a:close/>
                </a:path>
              </a:pathLst>
            </a:custGeom>
            <a:noFill/>
            <a:ln w="6350" cap="flat">
              <a:solidFill>
                <a:srgbClr val="AAE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2" name="Freeform 65"/>
            <p:cNvSpPr>
              <a:spLocks/>
            </p:cNvSpPr>
            <p:nvPr/>
          </p:nvSpPr>
          <p:spPr bwMode="auto">
            <a:xfrm>
              <a:off x="5400675" y="4041775"/>
              <a:ext cx="1055688" cy="258763"/>
            </a:xfrm>
            <a:custGeom>
              <a:avLst/>
              <a:gdLst>
                <a:gd name="T0" fmla="*/ 0 w 665"/>
                <a:gd name="T1" fmla="*/ 0 h 163"/>
                <a:gd name="T2" fmla="*/ 0 w 665"/>
                <a:gd name="T3" fmla="*/ 410787002 h 163"/>
                <a:gd name="T4" fmla="*/ 1675905672 w 665"/>
                <a:gd name="T5" fmla="*/ 410787002 h 163"/>
                <a:gd name="T6" fmla="*/ 1675905672 w 665"/>
                <a:gd name="T7" fmla="*/ 0 h 163"/>
                <a:gd name="T8" fmla="*/ 0 w 665"/>
                <a:gd name="T9" fmla="*/ 0 h 163"/>
                <a:gd name="T10" fmla="*/ 0 w 665"/>
                <a:gd name="T11" fmla="*/ 0 h 1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163"/>
                <a:gd name="T20" fmla="*/ 665 w 665"/>
                <a:gd name="T21" fmla="*/ 163 h 1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163">
                  <a:moveTo>
                    <a:pt x="0" y="0"/>
                  </a:moveTo>
                  <a:lnTo>
                    <a:pt x="0" y="163"/>
                  </a:lnTo>
                  <a:lnTo>
                    <a:pt x="665" y="163"/>
                  </a:lnTo>
                  <a:lnTo>
                    <a:pt x="6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8A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3" name="Freeform 66"/>
            <p:cNvSpPr>
              <a:spLocks/>
            </p:cNvSpPr>
            <p:nvPr/>
          </p:nvSpPr>
          <p:spPr bwMode="auto">
            <a:xfrm>
              <a:off x="5402263" y="3857625"/>
              <a:ext cx="1054100" cy="360363"/>
            </a:xfrm>
            <a:custGeom>
              <a:avLst/>
              <a:gdLst>
                <a:gd name="T0" fmla="*/ 1696376982 w 655"/>
                <a:gd name="T1" fmla="*/ 289870227 h 224"/>
                <a:gd name="T2" fmla="*/ 1696376982 w 655"/>
                <a:gd name="T3" fmla="*/ 289870227 h 224"/>
                <a:gd name="T4" fmla="*/ 849483987 w 655"/>
                <a:gd name="T5" fmla="*/ 579738846 h 224"/>
                <a:gd name="T6" fmla="*/ 0 w 655"/>
                <a:gd name="T7" fmla="*/ 289870227 h 224"/>
                <a:gd name="T8" fmla="*/ 849483987 w 655"/>
                <a:gd name="T9" fmla="*/ 0 h 224"/>
                <a:gd name="T10" fmla="*/ 1696376982 w 655"/>
                <a:gd name="T11" fmla="*/ 289870227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5"/>
                <a:gd name="T19" fmla="*/ 0 h 224"/>
                <a:gd name="T20" fmla="*/ 655 w 655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5" h="224">
                  <a:moveTo>
                    <a:pt x="655" y="112"/>
                  </a:moveTo>
                  <a:cubicBezTo>
                    <a:pt x="655" y="112"/>
                    <a:pt x="655" y="112"/>
                    <a:pt x="655" y="112"/>
                  </a:cubicBezTo>
                  <a:cubicBezTo>
                    <a:pt x="655" y="174"/>
                    <a:pt x="509" y="224"/>
                    <a:pt x="328" y="224"/>
                  </a:cubicBezTo>
                  <a:cubicBezTo>
                    <a:pt x="147" y="224"/>
                    <a:pt x="0" y="174"/>
                    <a:pt x="0" y="112"/>
                  </a:cubicBezTo>
                  <a:cubicBezTo>
                    <a:pt x="0" y="50"/>
                    <a:pt x="147" y="0"/>
                    <a:pt x="328" y="0"/>
                  </a:cubicBezTo>
                  <a:cubicBezTo>
                    <a:pt x="509" y="0"/>
                    <a:pt x="655" y="50"/>
                    <a:pt x="655" y="112"/>
                  </a:cubicBezTo>
                  <a:close/>
                </a:path>
              </a:pathLst>
            </a:custGeom>
            <a:solidFill>
              <a:srgbClr val="00B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4" name="Freeform 67"/>
            <p:cNvSpPr>
              <a:spLocks/>
            </p:cNvSpPr>
            <p:nvPr/>
          </p:nvSpPr>
          <p:spPr bwMode="auto">
            <a:xfrm>
              <a:off x="5402263" y="3857625"/>
              <a:ext cx="1054100" cy="360363"/>
            </a:xfrm>
            <a:custGeom>
              <a:avLst/>
              <a:gdLst>
                <a:gd name="T0" fmla="*/ 1696376982 w 655"/>
                <a:gd name="T1" fmla="*/ 289870227 h 224"/>
                <a:gd name="T2" fmla="*/ 1696376982 w 655"/>
                <a:gd name="T3" fmla="*/ 289870227 h 224"/>
                <a:gd name="T4" fmla="*/ 849483987 w 655"/>
                <a:gd name="T5" fmla="*/ 579738846 h 224"/>
                <a:gd name="T6" fmla="*/ 0 w 655"/>
                <a:gd name="T7" fmla="*/ 289870227 h 224"/>
                <a:gd name="T8" fmla="*/ 849483987 w 655"/>
                <a:gd name="T9" fmla="*/ 0 h 224"/>
                <a:gd name="T10" fmla="*/ 1696376982 w 655"/>
                <a:gd name="T11" fmla="*/ 289870227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5"/>
                <a:gd name="T19" fmla="*/ 0 h 224"/>
                <a:gd name="T20" fmla="*/ 655 w 655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5" h="224">
                  <a:moveTo>
                    <a:pt x="655" y="112"/>
                  </a:moveTo>
                  <a:cubicBezTo>
                    <a:pt x="655" y="112"/>
                    <a:pt x="655" y="112"/>
                    <a:pt x="655" y="112"/>
                  </a:cubicBezTo>
                  <a:cubicBezTo>
                    <a:pt x="655" y="174"/>
                    <a:pt x="509" y="224"/>
                    <a:pt x="328" y="224"/>
                  </a:cubicBezTo>
                  <a:cubicBezTo>
                    <a:pt x="147" y="224"/>
                    <a:pt x="0" y="174"/>
                    <a:pt x="0" y="112"/>
                  </a:cubicBezTo>
                  <a:cubicBezTo>
                    <a:pt x="0" y="50"/>
                    <a:pt x="147" y="0"/>
                    <a:pt x="328" y="0"/>
                  </a:cubicBezTo>
                  <a:cubicBezTo>
                    <a:pt x="509" y="0"/>
                    <a:pt x="655" y="50"/>
                    <a:pt x="655" y="112"/>
                  </a:cubicBezTo>
                  <a:close/>
                </a:path>
              </a:pathLst>
            </a:custGeom>
            <a:noFill/>
            <a:ln w="6350" cap="flat">
              <a:solidFill>
                <a:srgbClr val="AAE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5" name="Freeform 68"/>
            <p:cNvSpPr>
              <a:spLocks/>
            </p:cNvSpPr>
            <p:nvPr/>
          </p:nvSpPr>
          <p:spPr bwMode="auto">
            <a:xfrm>
              <a:off x="5943600" y="3905250"/>
              <a:ext cx="347663" cy="117475"/>
            </a:xfrm>
            <a:custGeom>
              <a:avLst/>
              <a:gdLst>
                <a:gd name="T0" fmla="*/ 0 w 219"/>
                <a:gd name="T1" fmla="*/ 146169052 h 74"/>
                <a:gd name="T2" fmla="*/ 120967690 w 219"/>
                <a:gd name="T3" fmla="*/ 186491535 h 74"/>
                <a:gd name="T4" fmla="*/ 413306203 w 219"/>
                <a:gd name="T5" fmla="*/ 73083732 h 74"/>
                <a:gd name="T6" fmla="*/ 551915851 w 219"/>
                <a:gd name="T7" fmla="*/ 105846568 h 74"/>
                <a:gd name="T8" fmla="*/ 478830441 w 219"/>
                <a:gd name="T9" fmla="*/ 0 h 74"/>
                <a:gd name="T10" fmla="*/ 126008008 w 219"/>
                <a:gd name="T11" fmla="*/ 0 h 74"/>
                <a:gd name="T12" fmla="*/ 274698243 w 219"/>
                <a:gd name="T13" fmla="*/ 35282185 h 74"/>
                <a:gd name="T14" fmla="*/ 0 w 219"/>
                <a:gd name="T15" fmla="*/ 146169052 h 74"/>
                <a:gd name="T16" fmla="*/ 0 w 219"/>
                <a:gd name="T17" fmla="*/ 146169052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"/>
                <a:gd name="T28" fmla="*/ 0 h 74"/>
                <a:gd name="T29" fmla="*/ 219 w 219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" h="74">
                  <a:moveTo>
                    <a:pt x="0" y="58"/>
                  </a:moveTo>
                  <a:lnTo>
                    <a:pt x="48" y="74"/>
                  </a:lnTo>
                  <a:lnTo>
                    <a:pt x="164" y="29"/>
                  </a:lnTo>
                  <a:lnTo>
                    <a:pt x="219" y="42"/>
                  </a:lnTo>
                  <a:lnTo>
                    <a:pt x="190" y="0"/>
                  </a:lnTo>
                  <a:lnTo>
                    <a:pt x="50" y="0"/>
                  </a:lnTo>
                  <a:lnTo>
                    <a:pt x="109" y="14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6" name="Freeform 69"/>
            <p:cNvSpPr>
              <a:spLocks/>
            </p:cNvSpPr>
            <p:nvPr/>
          </p:nvSpPr>
          <p:spPr bwMode="auto">
            <a:xfrm>
              <a:off x="5564188" y="4044950"/>
              <a:ext cx="346075" cy="117475"/>
            </a:xfrm>
            <a:custGeom>
              <a:avLst/>
              <a:gdLst>
                <a:gd name="T0" fmla="*/ 549394107 w 218"/>
                <a:gd name="T1" fmla="*/ 42843445 h 74"/>
                <a:gd name="T2" fmla="*/ 428426641 w 218"/>
                <a:gd name="T3" fmla="*/ 0 h 74"/>
                <a:gd name="T4" fmla="*/ 136088449 w 218"/>
                <a:gd name="T5" fmla="*/ 118446551 h 74"/>
                <a:gd name="T6" fmla="*/ 0 w 218"/>
                <a:gd name="T7" fmla="*/ 85685302 h 74"/>
                <a:gd name="T8" fmla="*/ 73083742 w 218"/>
                <a:gd name="T9" fmla="*/ 186491535 h 74"/>
                <a:gd name="T10" fmla="*/ 423386330 w 218"/>
                <a:gd name="T11" fmla="*/ 186491535 h 74"/>
                <a:gd name="T12" fmla="*/ 277217209 w 218"/>
                <a:gd name="T13" fmla="*/ 151209362 h 74"/>
                <a:gd name="T14" fmla="*/ 549394107 w 218"/>
                <a:gd name="T15" fmla="*/ 42843445 h 74"/>
                <a:gd name="T16" fmla="*/ 549394107 w 218"/>
                <a:gd name="T17" fmla="*/ 42843445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8"/>
                <a:gd name="T28" fmla="*/ 0 h 74"/>
                <a:gd name="T29" fmla="*/ 218 w 218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8" h="74">
                  <a:moveTo>
                    <a:pt x="218" y="17"/>
                  </a:moveTo>
                  <a:lnTo>
                    <a:pt x="170" y="0"/>
                  </a:lnTo>
                  <a:lnTo>
                    <a:pt x="54" y="47"/>
                  </a:lnTo>
                  <a:lnTo>
                    <a:pt x="0" y="34"/>
                  </a:lnTo>
                  <a:lnTo>
                    <a:pt x="29" y="74"/>
                  </a:lnTo>
                  <a:lnTo>
                    <a:pt x="168" y="74"/>
                  </a:lnTo>
                  <a:lnTo>
                    <a:pt x="110" y="60"/>
                  </a:lnTo>
                  <a:lnTo>
                    <a:pt x="218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7" name="Freeform 70"/>
            <p:cNvSpPr>
              <a:spLocks/>
            </p:cNvSpPr>
            <p:nvPr/>
          </p:nvSpPr>
          <p:spPr bwMode="auto">
            <a:xfrm>
              <a:off x="5583238" y="3902075"/>
              <a:ext cx="346075" cy="117475"/>
            </a:xfrm>
            <a:custGeom>
              <a:avLst/>
              <a:gdLst>
                <a:gd name="T0" fmla="*/ 0 w 218"/>
                <a:gd name="T1" fmla="*/ 40322496 h 74"/>
                <a:gd name="T2" fmla="*/ 123488465 w 218"/>
                <a:gd name="T3" fmla="*/ 0 h 74"/>
                <a:gd name="T4" fmla="*/ 415826558 w 218"/>
                <a:gd name="T5" fmla="*/ 118446551 h 74"/>
                <a:gd name="T6" fmla="*/ 549394107 w 218"/>
                <a:gd name="T7" fmla="*/ 85685302 h 74"/>
                <a:gd name="T8" fmla="*/ 478829752 w 218"/>
                <a:gd name="T9" fmla="*/ 186491535 h 74"/>
                <a:gd name="T10" fmla="*/ 128528776 w 218"/>
                <a:gd name="T11" fmla="*/ 186491535 h 74"/>
                <a:gd name="T12" fmla="*/ 274697847 w 218"/>
                <a:gd name="T13" fmla="*/ 151209362 h 74"/>
                <a:gd name="T14" fmla="*/ 0 w 218"/>
                <a:gd name="T15" fmla="*/ 40322496 h 74"/>
                <a:gd name="T16" fmla="*/ 0 w 218"/>
                <a:gd name="T17" fmla="*/ 40322496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8"/>
                <a:gd name="T28" fmla="*/ 0 h 74"/>
                <a:gd name="T29" fmla="*/ 218 w 218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8" h="74">
                  <a:moveTo>
                    <a:pt x="0" y="16"/>
                  </a:moveTo>
                  <a:lnTo>
                    <a:pt x="49" y="0"/>
                  </a:lnTo>
                  <a:lnTo>
                    <a:pt x="165" y="47"/>
                  </a:lnTo>
                  <a:lnTo>
                    <a:pt x="218" y="34"/>
                  </a:lnTo>
                  <a:lnTo>
                    <a:pt x="190" y="74"/>
                  </a:lnTo>
                  <a:lnTo>
                    <a:pt x="51" y="74"/>
                  </a:lnTo>
                  <a:lnTo>
                    <a:pt x="109" y="6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8" name="Freeform 71"/>
            <p:cNvSpPr>
              <a:spLocks/>
            </p:cNvSpPr>
            <p:nvPr/>
          </p:nvSpPr>
          <p:spPr bwMode="auto">
            <a:xfrm>
              <a:off x="5932488" y="4052888"/>
              <a:ext cx="346075" cy="117475"/>
            </a:xfrm>
            <a:custGeom>
              <a:avLst/>
              <a:gdLst>
                <a:gd name="T0" fmla="*/ 549394107 w 218"/>
                <a:gd name="T1" fmla="*/ 146169052 h 74"/>
                <a:gd name="T2" fmla="*/ 425907279 w 218"/>
                <a:gd name="T3" fmla="*/ 186491535 h 74"/>
                <a:gd name="T4" fmla="*/ 133569087 w 218"/>
                <a:gd name="T5" fmla="*/ 73083732 h 74"/>
                <a:gd name="T6" fmla="*/ 0 w 218"/>
                <a:gd name="T7" fmla="*/ 105846568 h 74"/>
                <a:gd name="T8" fmla="*/ 70564380 w 218"/>
                <a:gd name="T9" fmla="*/ 0 h 74"/>
                <a:gd name="T10" fmla="*/ 423386330 w 218"/>
                <a:gd name="T11" fmla="*/ 0 h 74"/>
                <a:gd name="T12" fmla="*/ 274697847 w 218"/>
                <a:gd name="T13" fmla="*/ 37801547 h 74"/>
                <a:gd name="T14" fmla="*/ 549394107 w 218"/>
                <a:gd name="T15" fmla="*/ 146169052 h 74"/>
                <a:gd name="T16" fmla="*/ 549394107 w 218"/>
                <a:gd name="T17" fmla="*/ 146169052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8"/>
                <a:gd name="T28" fmla="*/ 0 h 74"/>
                <a:gd name="T29" fmla="*/ 218 w 218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8" h="74">
                  <a:moveTo>
                    <a:pt x="218" y="58"/>
                  </a:moveTo>
                  <a:lnTo>
                    <a:pt x="169" y="74"/>
                  </a:lnTo>
                  <a:lnTo>
                    <a:pt x="53" y="29"/>
                  </a:lnTo>
                  <a:lnTo>
                    <a:pt x="0" y="42"/>
                  </a:lnTo>
                  <a:lnTo>
                    <a:pt x="28" y="0"/>
                  </a:lnTo>
                  <a:lnTo>
                    <a:pt x="168" y="0"/>
                  </a:lnTo>
                  <a:lnTo>
                    <a:pt x="109" y="15"/>
                  </a:lnTo>
                  <a:lnTo>
                    <a:pt x="218" y="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9" name="Freeform 72"/>
            <p:cNvSpPr>
              <a:spLocks/>
            </p:cNvSpPr>
            <p:nvPr/>
          </p:nvSpPr>
          <p:spPr bwMode="auto">
            <a:xfrm>
              <a:off x="5949950" y="3911600"/>
              <a:ext cx="347663" cy="117475"/>
            </a:xfrm>
            <a:custGeom>
              <a:avLst/>
              <a:gdLst>
                <a:gd name="T0" fmla="*/ 0 w 219"/>
                <a:gd name="T1" fmla="*/ 146169052 h 74"/>
                <a:gd name="T2" fmla="*/ 120967690 w 219"/>
                <a:gd name="T3" fmla="*/ 186491535 h 74"/>
                <a:gd name="T4" fmla="*/ 413306203 w 219"/>
                <a:gd name="T5" fmla="*/ 73083732 h 74"/>
                <a:gd name="T6" fmla="*/ 551915851 w 219"/>
                <a:gd name="T7" fmla="*/ 105846568 h 74"/>
                <a:gd name="T8" fmla="*/ 478830441 w 219"/>
                <a:gd name="T9" fmla="*/ 0 h 74"/>
                <a:gd name="T10" fmla="*/ 126008008 w 219"/>
                <a:gd name="T11" fmla="*/ 0 h 74"/>
                <a:gd name="T12" fmla="*/ 274698243 w 219"/>
                <a:gd name="T13" fmla="*/ 35282185 h 74"/>
                <a:gd name="T14" fmla="*/ 0 w 219"/>
                <a:gd name="T15" fmla="*/ 146169052 h 74"/>
                <a:gd name="T16" fmla="*/ 0 w 219"/>
                <a:gd name="T17" fmla="*/ 146169052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"/>
                <a:gd name="T28" fmla="*/ 0 h 74"/>
                <a:gd name="T29" fmla="*/ 219 w 219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" h="74">
                  <a:moveTo>
                    <a:pt x="0" y="58"/>
                  </a:moveTo>
                  <a:lnTo>
                    <a:pt x="48" y="74"/>
                  </a:lnTo>
                  <a:lnTo>
                    <a:pt x="164" y="29"/>
                  </a:lnTo>
                  <a:lnTo>
                    <a:pt x="219" y="42"/>
                  </a:lnTo>
                  <a:lnTo>
                    <a:pt x="190" y="0"/>
                  </a:lnTo>
                  <a:lnTo>
                    <a:pt x="50" y="0"/>
                  </a:lnTo>
                  <a:lnTo>
                    <a:pt x="109" y="14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0" name="Freeform 73"/>
            <p:cNvSpPr>
              <a:spLocks/>
            </p:cNvSpPr>
            <p:nvPr/>
          </p:nvSpPr>
          <p:spPr bwMode="auto">
            <a:xfrm>
              <a:off x="5570538" y="4051300"/>
              <a:ext cx="346075" cy="117475"/>
            </a:xfrm>
            <a:custGeom>
              <a:avLst/>
              <a:gdLst>
                <a:gd name="T0" fmla="*/ 549394107 w 218"/>
                <a:gd name="T1" fmla="*/ 42843445 h 74"/>
                <a:gd name="T2" fmla="*/ 428426641 w 218"/>
                <a:gd name="T3" fmla="*/ 0 h 74"/>
                <a:gd name="T4" fmla="*/ 136088449 w 218"/>
                <a:gd name="T5" fmla="*/ 118446551 h 74"/>
                <a:gd name="T6" fmla="*/ 0 w 218"/>
                <a:gd name="T7" fmla="*/ 85685302 h 74"/>
                <a:gd name="T8" fmla="*/ 73083742 w 218"/>
                <a:gd name="T9" fmla="*/ 186491535 h 74"/>
                <a:gd name="T10" fmla="*/ 423386330 w 218"/>
                <a:gd name="T11" fmla="*/ 186491535 h 74"/>
                <a:gd name="T12" fmla="*/ 277217209 w 218"/>
                <a:gd name="T13" fmla="*/ 151209362 h 74"/>
                <a:gd name="T14" fmla="*/ 549394107 w 218"/>
                <a:gd name="T15" fmla="*/ 42843445 h 74"/>
                <a:gd name="T16" fmla="*/ 549394107 w 218"/>
                <a:gd name="T17" fmla="*/ 42843445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8"/>
                <a:gd name="T28" fmla="*/ 0 h 74"/>
                <a:gd name="T29" fmla="*/ 218 w 218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8" h="74">
                  <a:moveTo>
                    <a:pt x="218" y="17"/>
                  </a:moveTo>
                  <a:lnTo>
                    <a:pt x="170" y="0"/>
                  </a:lnTo>
                  <a:lnTo>
                    <a:pt x="54" y="47"/>
                  </a:lnTo>
                  <a:lnTo>
                    <a:pt x="0" y="34"/>
                  </a:lnTo>
                  <a:lnTo>
                    <a:pt x="29" y="74"/>
                  </a:lnTo>
                  <a:lnTo>
                    <a:pt x="168" y="74"/>
                  </a:lnTo>
                  <a:lnTo>
                    <a:pt x="110" y="60"/>
                  </a:lnTo>
                  <a:lnTo>
                    <a:pt x="218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1" name="Freeform 74"/>
            <p:cNvSpPr>
              <a:spLocks/>
            </p:cNvSpPr>
            <p:nvPr/>
          </p:nvSpPr>
          <p:spPr bwMode="auto">
            <a:xfrm>
              <a:off x="5589588" y="3908425"/>
              <a:ext cx="347663" cy="117475"/>
            </a:xfrm>
            <a:custGeom>
              <a:avLst/>
              <a:gdLst>
                <a:gd name="T0" fmla="*/ 0 w 219"/>
                <a:gd name="T1" fmla="*/ 40322496 h 74"/>
                <a:gd name="T2" fmla="*/ 123488643 w 219"/>
                <a:gd name="T3" fmla="*/ 0 h 74"/>
                <a:gd name="T4" fmla="*/ 415827156 w 219"/>
                <a:gd name="T5" fmla="*/ 118446551 h 74"/>
                <a:gd name="T6" fmla="*/ 551915851 w 219"/>
                <a:gd name="T7" fmla="*/ 85685302 h 74"/>
                <a:gd name="T8" fmla="*/ 478830441 w 219"/>
                <a:gd name="T9" fmla="*/ 186491535 h 74"/>
                <a:gd name="T10" fmla="*/ 128528961 w 219"/>
                <a:gd name="T11" fmla="*/ 186491535 h 74"/>
                <a:gd name="T12" fmla="*/ 274698243 w 219"/>
                <a:gd name="T13" fmla="*/ 151209362 h 74"/>
                <a:gd name="T14" fmla="*/ 0 w 219"/>
                <a:gd name="T15" fmla="*/ 40322496 h 74"/>
                <a:gd name="T16" fmla="*/ 0 w 219"/>
                <a:gd name="T17" fmla="*/ 40322496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"/>
                <a:gd name="T28" fmla="*/ 0 h 74"/>
                <a:gd name="T29" fmla="*/ 219 w 219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" h="74">
                  <a:moveTo>
                    <a:pt x="0" y="16"/>
                  </a:moveTo>
                  <a:lnTo>
                    <a:pt x="49" y="0"/>
                  </a:lnTo>
                  <a:lnTo>
                    <a:pt x="165" y="47"/>
                  </a:lnTo>
                  <a:lnTo>
                    <a:pt x="219" y="34"/>
                  </a:lnTo>
                  <a:lnTo>
                    <a:pt x="190" y="74"/>
                  </a:lnTo>
                  <a:lnTo>
                    <a:pt x="51" y="74"/>
                  </a:lnTo>
                  <a:lnTo>
                    <a:pt x="109" y="6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2" name="Freeform 75"/>
            <p:cNvSpPr>
              <a:spLocks/>
            </p:cNvSpPr>
            <p:nvPr/>
          </p:nvSpPr>
          <p:spPr bwMode="auto">
            <a:xfrm>
              <a:off x="5938838" y="4060825"/>
              <a:ext cx="347663" cy="115888"/>
            </a:xfrm>
            <a:custGeom>
              <a:avLst/>
              <a:gdLst>
                <a:gd name="T0" fmla="*/ 551915851 w 219"/>
                <a:gd name="T1" fmla="*/ 143650309 h 73"/>
                <a:gd name="T2" fmla="*/ 425907892 w 219"/>
                <a:gd name="T3" fmla="*/ 183972966 h 73"/>
                <a:gd name="T4" fmla="*/ 133569279 w 219"/>
                <a:gd name="T5" fmla="*/ 70564675 h 73"/>
                <a:gd name="T6" fmla="*/ 0 w 219"/>
                <a:gd name="T7" fmla="*/ 103327627 h 73"/>
                <a:gd name="T8" fmla="*/ 70564482 w 219"/>
                <a:gd name="T9" fmla="*/ 0 h 73"/>
                <a:gd name="T10" fmla="*/ 423386939 w 219"/>
                <a:gd name="T11" fmla="*/ 0 h 73"/>
                <a:gd name="T12" fmla="*/ 274698243 w 219"/>
                <a:gd name="T13" fmla="*/ 35282337 h 73"/>
                <a:gd name="T14" fmla="*/ 551915851 w 219"/>
                <a:gd name="T15" fmla="*/ 143650309 h 73"/>
                <a:gd name="T16" fmla="*/ 551915851 w 219"/>
                <a:gd name="T17" fmla="*/ 143650309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"/>
                <a:gd name="T28" fmla="*/ 0 h 73"/>
                <a:gd name="T29" fmla="*/ 219 w 219"/>
                <a:gd name="T30" fmla="*/ 73 h 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" h="73">
                  <a:moveTo>
                    <a:pt x="219" y="57"/>
                  </a:moveTo>
                  <a:lnTo>
                    <a:pt x="169" y="73"/>
                  </a:lnTo>
                  <a:lnTo>
                    <a:pt x="53" y="28"/>
                  </a:lnTo>
                  <a:lnTo>
                    <a:pt x="0" y="41"/>
                  </a:lnTo>
                  <a:lnTo>
                    <a:pt x="28" y="0"/>
                  </a:lnTo>
                  <a:lnTo>
                    <a:pt x="168" y="0"/>
                  </a:lnTo>
                  <a:lnTo>
                    <a:pt x="109" y="14"/>
                  </a:lnTo>
                  <a:lnTo>
                    <a:pt x="219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3" name="Line 76"/>
            <p:cNvSpPr>
              <a:spLocks noChangeShapeType="1"/>
            </p:cNvSpPr>
            <p:nvPr/>
          </p:nvSpPr>
          <p:spPr bwMode="auto">
            <a:xfrm>
              <a:off x="5402263" y="4040188"/>
              <a:ext cx="1588" cy="260350"/>
            </a:xfrm>
            <a:prstGeom prst="line">
              <a:avLst/>
            </a:prstGeom>
            <a:noFill/>
            <a:ln w="6350" cap="sq">
              <a:solidFill>
                <a:srgbClr val="AAE6FF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4" name="Line 77"/>
            <p:cNvSpPr>
              <a:spLocks noChangeShapeType="1"/>
            </p:cNvSpPr>
            <p:nvPr/>
          </p:nvSpPr>
          <p:spPr bwMode="auto">
            <a:xfrm>
              <a:off x="6456363" y="4040188"/>
              <a:ext cx="1588" cy="260350"/>
            </a:xfrm>
            <a:prstGeom prst="line">
              <a:avLst/>
            </a:prstGeom>
            <a:noFill/>
            <a:ln w="6350" cap="sq">
              <a:solidFill>
                <a:srgbClr val="AAE6FF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697" name="Group 109"/>
          <p:cNvGrpSpPr>
            <a:grpSpLocks/>
          </p:cNvGrpSpPr>
          <p:nvPr/>
        </p:nvGrpSpPr>
        <p:grpSpPr bwMode="auto">
          <a:xfrm>
            <a:off x="5724525" y="1797050"/>
            <a:ext cx="719138" cy="503238"/>
            <a:chOff x="5400675" y="3857625"/>
            <a:chExt cx="1057276" cy="617538"/>
          </a:xfrm>
        </p:grpSpPr>
        <p:sp>
          <p:nvSpPr>
            <p:cNvPr id="28705" name="Freeform 63"/>
            <p:cNvSpPr>
              <a:spLocks/>
            </p:cNvSpPr>
            <p:nvPr/>
          </p:nvSpPr>
          <p:spPr bwMode="auto">
            <a:xfrm>
              <a:off x="5402263" y="4114800"/>
              <a:ext cx="1054100" cy="360363"/>
            </a:xfrm>
            <a:custGeom>
              <a:avLst/>
              <a:gdLst>
                <a:gd name="T0" fmla="*/ 1696376982 w 655"/>
                <a:gd name="T1" fmla="*/ 289870227 h 224"/>
                <a:gd name="T2" fmla="*/ 1696376982 w 655"/>
                <a:gd name="T3" fmla="*/ 289870227 h 224"/>
                <a:gd name="T4" fmla="*/ 849483987 w 655"/>
                <a:gd name="T5" fmla="*/ 579738846 h 224"/>
                <a:gd name="T6" fmla="*/ 0 w 655"/>
                <a:gd name="T7" fmla="*/ 289870227 h 224"/>
                <a:gd name="T8" fmla="*/ 849483987 w 655"/>
                <a:gd name="T9" fmla="*/ 0 h 224"/>
                <a:gd name="T10" fmla="*/ 1696376982 w 655"/>
                <a:gd name="T11" fmla="*/ 289870227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5"/>
                <a:gd name="T19" fmla="*/ 0 h 224"/>
                <a:gd name="T20" fmla="*/ 655 w 655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5" h="224">
                  <a:moveTo>
                    <a:pt x="655" y="112"/>
                  </a:moveTo>
                  <a:cubicBezTo>
                    <a:pt x="655" y="112"/>
                    <a:pt x="655" y="112"/>
                    <a:pt x="655" y="112"/>
                  </a:cubicBezTo>
                  <a:cubicBezTo>
                    <a:pt x="655" y="174"/>
                    <a:pt x="509" y="224"/>
                    <a:pt x="328" y="224"/>
                  </a:cubicBezTo>
                  <a:cubicBezTo>
                    <a:pt x="147" y="224"/>
                    <a:pt x="0" y="174"/>
                    <a:pt x="0" y="112"/>
                  </a:cubicBezTo>
                  <a:cubicBezTo>
                    <a:pt x="0" y="50"/>
                    <a:pt x="147" y="0"/>
                    <a:pt x="328" y="0"/>
                  </a:cubicBezTo>
                  <a:cubicBezTo>
                    <a:pt x="509" y="0"/>
                    <a:pt x="655" y="50"/>
                    <a:pt x="655" y="112"/>
                  </a:cubicBezTo>
                  <a:close/>
                </a:path>
              </a:pathLst>
            </a:custGeom>
            <a:solidFill>
              <a:srgbClr val="0078A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6" name="Freeform 64"/>
            <p:cNvSpPr>
              <a:spLocks/>
            </p:cNvSpPr>
            <p:nvPr/>
          </p:nvSpPr>
          <p:spPr bwMode="auto">
            <a:xfrm>
              <a:off x="5402263" y="4114800"/>
              <a:ext cx="1054100" cy="360363"/>
            </a:xfrm>
            <a:custGeom>
              <a:avLst/>
              <a:gdLst>
                <a:gd name="T0" fmla="*/ 1696376982 w 655"/>
                <a:gd name="T1" fmla="*/ 289870227 h 224"/>
                <a:gd name="T2" fmla="*/ 1696376982 w 655"/>
                <a:gd name="T3" fmla="*/ 289870227 h 224"/>
                <a:gd name="T4" fmla="*/ 849483987 w 655"/>
                <a:gd name="T5" fmla="*/ 579738846 h 224"/>
                <a:gd name="T6" fmla="*/ 0 w 655"/>
                <a:gd name="T7" fmla="*/ 289870227 h 224"/>
                <a:gd name="T8" fmla="*/ 849483987 w 655"/>
                <a:gd name="T9" fmla="*/ 0 h 224"/>
                <a:gd name="T10" fmla="*/ 1696376982 w 655"/>
                <a:gd name="T11" fmla="*/ 289870227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5"/>
                <a:gd name="T19" fmla="*/ 0 h 224"/>
                <a:gd name="T20" fmla="*/ 655 w 655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5" h="224">
                  <a:moveTo>
                    <a:pt x="655" y="112"/>
                  </a:moveTo>
                  <a:cubicBezTo>
                    <a:pt x="655" y="112"/>
                    <a:pt x="655" y="112"/>
                    <a:pt x="655" y="112"/>
                  </a:cubicBezTo>
                  <a:cubicBezTo>
                    <a:pt x="655" y="174"/>
                    <a:pt x="509" y="224"/>
                    <a:pt x="328" y="224"/>
                  </a:cubicBezTo>
                  <a:cubicBezTo>
                    <a:pt x="147" y="224"/>
                    <a:pt x="0" y="174"/>
                    <a:pt x="0" y="112"/>
                  </a:cubicBezTo>
                  <a:cubicBezTo>
                    <a:pt x="0" y="50"/>
                    <a:pt x="147" y="0"/>
                    <a:pt x="328" y="0"/>
                  </a:cubicBezTo>
                  <a:cubicBezTo>
                    <a:pt x="509" y="0"/>
                    <a:pt x="655" y="50"/>
                    <a:pt x="655" y="112"/>
                  </a:cubicBezTo>
                  <a:close/>
                </a:path>
              </a:pathLst>
            </a:custGeom>
            <a:noFill/>
            <a:ln w="6350" cap="flat">
              <a:solidFill>
                <a:srgbClr val="AAE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7" name="Freeform 65"/>
            <p:cNvSpPr>
              <a:spLocks/>
            </p:cNvSpPr>
            <p:nvPr/>
          </p:nvSpPr>
          <p:spPr bwMode="auto">
            <a:xfrm>
              <a:off x="5400675" y="4041775"/>
              <a:ext cx="1055688" cy="258763"/>
            </a:xfrm>
            <a:custGeom>
              <a:avLst/>
              <a:gdLst>
                <a:gd name="T0" fmla="*/ 0 w 665"/>
                <a:gd name="T1" fmla="*/ 0 h 163"/>
                <a:gd name="T2" fmla="*/ 0 w 665"/>
                <a:gd name="T3" fmla="*/ 410787002 h 163"/>
                <a:gd name="T4" fmla="*/ 1675905672 w 665"/>
                <a:gd name="T5" fmla="*/ 410787002 h 163"/>
                <a:gd name="T6" fmla="*/ 1675905672 w 665"/>
                <a:gd name="T7" fmla="*/ 0 h 163"/>
                <a:gd name="T8" fmla="*/ 0 w 665"/>
                <a:gd name="T9" fmla="*/ 0 h 163"/>
                <a:gd name="T10" fmla="*/ 0 w 665"/>
                <a:gd name="T11" fmla="*/ 0 h 1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163"/>
                <a:gd name="T20" fmla="*/ 665 w 665"/>
                <a:gd name="T21" fmla="*/ 163 h 1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163">
                  <a:moveTo>
                    <a:pt x="0" y="0"/>
                  </a:moveTo>
                  <a:lnTo>
                    <a:pt x="0" y="163"/>
                  </a:lnTo>
                  <a:lnTo>
                    <a:pt x="665" y="163"/>
                  </a:lnTo>
                  <a:lnTo>
                    <a:pt x="6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8A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8" name="Freeform 66"/>
            <p:cNvSpPr>
              <a:spLocks/>
            </p:cNvSpPr>
            <p:nvPr/>
          </p:nvSpPr>
          <p:spPr bwMode="auto">
            <a:xfrm>
              <a:off x="5402263" y="3857625"/>
              <a:ext cx="1054100" cy="360363"/>
            </a:xfrm>
            <a:custGeom>
              <a:avLst/>
              <a:gdLst>
                <a:gd name="T0" fmla="*/ 1696376982 w 655"/>
                <a:gd name="T1" fmla="*/ 289870227 h 224"/>
                <a:gd name="T2" fmla="*/ 1696376982 w 655"/>
                <a:gd name="T3" fmla="*/ 289870227 h 224"/>
                <a:gd name="T4" fmla="*/ 849483987 w 655"/>
                <a:gd name="T5" fmla="*/ 579738846 h 224"/>
                <a:gd name="T6" fmla="*/ 0 w 655"/>
                <a:gd name="T7" fmla="*/ 289870227 h 224"/>
                <a:gd name="T8" fmla="*/ 849483987 w 655"/>
                <a:gd name="T9" fmla="*/ 0 h 224"/>
                <a:gd name="T10" fmla="*/ 1696376982 w 655"/>
                <a:gd name="T11" fmla="*/ 289870227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5"/>
                <a:gd name="T19" fmla="*/ 0 h 224"/>
                <a:gd name="T20" fmla="*/ 655 w 655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5" h="224">
                  <a:moveTo>
                    <a:pt x="655" y="112"/>
                  </a:moveTo>
                  <a:cubicBezTo>
                    <a:pt x="655" y="112"/>
                    <a:pt x="655" y="112"/>
                    <a:pt x="655" y="112"/>
                  </a:cubicBezTo>
                  <a:cubicBezTo>
                    <a:pt x="655" y="174"/>
                    <a:pt x="509" y="224"/>
                    <a:pt x="328" y="224"/>
                  </a:cubicBezTo>
                  <a:cubicBezTo>
                    <a:pt x="147" y="224"/>
                    <a:pt x="0" y="174"/>
                    <a:pt x="0" y="112"/>
                  </a:cubicBezTo>
                  <a:cubicBezTo>
                    <a:pt x="0" y="50"/>
                    <a:pt x="147" y="0"/>
                    <a:pt x="328" y="0"/>
                  </a:cubicBezTo>
                  <a:cubicBezTo>
                    <a:pt x="509" y="0"/>
                    <a:pt x="655" y="50"/>
                    <a:pt x="655" y="112"/>
                  </a:cubicBezTo>
                  <a:close/>
                </a:path>
              </a:pathLst>
            </a:custGeom>
            <a:solidFill>
              <a:srgbClr val="00B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9" name="Freeform 67"/>
            <p:cNvSpPr>
              <a:spLocks/>
            </p:cNvSpPr>
            <p:nvPr/>
          </p:nvSpPr>
          <p:spPr bwMode="auto">
            <a:xfrm>
              <a:off x="5402263" y="3857625"/>
              <a:ext cx="1054100" cy="360363"/>
            </a:xfrm>
            <a:custGeom>
              <a:avLst/>
              <a:gdLst>
                <a:gd name="T0" fmla="*/ 1696376982 w 655"/>
                <a:gd name="T1" fmla="*/ 289870227 h 224"/>
                <a:gd name="T2" fmla="*/ 1696376982 w 655"/>
                <a:gd name="T3" fmla="*/ 289870227 h 224"/>
                <a:gd name="T4" fmla="*/ 849483987 w 655"/>
                <a:gd name="T5" fmla="*/ 579738846 h 224"/>
                <a:gd name="T6" fmla="*/ 0 w 655"/>
                <a:gd name="T7" fmla="*/ 289870227 h 224"/>
                <a:gd name="T8" fmla="*/ 849483987 w 655"/>
                <a:gd name="T9" fmla="*/ 0 h 224"/>
                <a:gd name="T10" fmla="*/ 1696376982 w 655"/>
                <a:gd name="T11" fmla="*/ 289870227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5"/>
                <a:gd name="T19" fmla="*/ 0 h 224"/>
                <a:gd name="T20" fmla="*/ 655 w 655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5" h="224">
                  <a:moveTo>
                    <a:pt x="655" y="112"/>
                  </a:moveTo>
                  <a:cubicBezTo>
                    <a:pt x="655" y="112"/>
                    <a:pt x="655" y="112"/>
                    <a:pt x="655" y="112"/>
                  </a:cubicBezTo>
                  <a:cubicBezTo>
                    <a:pt x="655" y="174"/>
                    <a:pt x="509" y="224"/>
                    <a:pt x="328" y="224"/>
                  </a:cubicBezTo>
                  <a:cubicBezTo>
                    <a:pt x="147" y="224"/>
                    <a:pt x="0" y="174"/>
                    <a:pt x="0" y="112"/>
                  </a:cubicBezTo>
                  <a:cubicBezTo>
                    <a:pt x="0" y="50"/>
                    <a:pt x="147" y="0"/>
                    <a:pt x="328" y="0"/>
                  </a:cubicBezTo>
                  <a:cubicBezTo>
                    <a:pt x="509" y="0"/>
                    <a:pt x="655" y="50"/>
                    <a:pt x="655" y="112"/>
                  </a:cubicBezTo>
                  <a:close/>
                </a:path>
              </a:pathLst>
            </a:custGeom>
            <a:noFill/>
            <a:ln w="6350" cap="flat">
              <a:solidFill>
                <a:srgbClr val="AAE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0" name="Freeform 68"/>
            <p:cNvSpPr>
              <a:spLocks/>
            </p:cNvSpPr>
            <p:nvPr/>
          </p:nvSpPr>
          <p:spPr bwMode="auto">
            <a:xfrm>
              <a:off x="5943600" y="3905250"/>
              <a:ext cx="347663" cy="117475"/>
            </a:xfrm>
            <a:custGeom>
              <a:avLst/>
              <a:gdLst>
                <a:gd name="T0" fmla="*/ 0 w 219"/>
                <a:gd name="T1" fmla="*/ 146169052 h 74"/>
                <a:gd name="T2" fmla="*/ 120967690 w 219"/>
                <a:gd name="T3" fmla="*/ 186491535 h 74"/>
                <a:gd name="T4" fmla="*/ 413306203 w 219"/>
                <a:gd name="T5" fmla="*/ 73083732 h 74"/>
                <a:gd name="T6" fmla="*/ 551915851 w 219"/>
                <a:gd name="T7" fmla="*/ 105846568 h 74"/>
                <a:gd name="T8" fmla="*/ 478830441 w 219"/>
                <a:gd name="T9" fmla="*/ 0 h 74"/>
                <a:gd name="T10" fmla="*/ 126008008 w 219"/>
                <a:gd name="T11" fmla="*/ 0 h 74"/>
                <a:gd name="T12" fmla="*/ 274698243 w 219"/>
                <a:gd name="T13" fmla="*/ 35282185 h 74"/>
                <a:gd name="T14" fmla="*/ 0 w 219"/>
                <a:gd name="T15" fmla="*/ 146169052 h 74"/>
                <a:gd name="T16" fmla="*/ 0 w 219"/>
                <a:gd name="T17" fmla="*/ 146169052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"/>
                <a:gd name="T28" fmla="*/ 0 h 74"/>
                <a:gd name="T29" fmla="*/ 219 w 219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" h="74">
                  <a:moveTo>
                    <a:pt x="0" y="58"/>
                  </a:moveTo>
                  <a:lnTo>
                    <a:pt x="48" y="74"/>
                  </a:lnTo>
                  <a:lnTo>
                    <a:pt x="164" y="29"/>
                  </a:lnTo>
                  <a:lnTo>
                    <a:pt x="219" y="42"/>
                  </a:lnTo>
                  <a:lnTo>
                    <a:pt x="190" y="0"/>
                  </a:lnTo>
                  <a:lnTo>
                    <a:pt x="50" y="0"/>
                  </a:lnTo>
                  <a:lnTo>
                    <a:pt x="109" y="14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1" name="Freeform 69"/>
            <p:cNvSpPr>
              <a:spLocks/>
            </p:cNvSpPr>
            <p:nvPr/>
          </p:nvSpPr>
          <p:spPr bwMode="auto">
            <a:xfrm>
              <a:off x="5564188" y="4044950"/>
              <a:ext cx="346075" cy="117475"/>
            </a:xfrm>
            <a:custGeom>
              <a:avLst/>
              <a:gdLst>
                <a:gd name="T0" fmla="*/ 549394107 w 218"/>
                <a:gd name="T1" fmla="*/ 42843445 h 74"/>
                <a:gd name="T2" fmla="*/ 428426641 w 218"/>
                <a:gd name="T3" fmla="*/ 0 h 74"/>
                <a:gd name="T4" fmla="*/ 136088449 w 218"/>
                <a:gd name="T5" fmla="*/ 118446551 h 74"/>
                <a:gd name="T6" fmla="*/ 0 w 218"/>
                <a:gd name="T7" fmla="*/ 85685302 h 74"/>
                <a:gd name="T8" fmla="*/ 73083742 w 218"/>
                <a:gd name="T9" fmla="*/ 186491535 h 74"/>
                <a:gd name="T10" fmla="*/ 423386330 w 218"/>
                <a:gd name="T11" fmla="*/ 186491535 h 74"/>
                <a:gd name="T12" fmla="*/ 277217209 w 218"/>
                <a:gd name="T13" fmla="*/ 151209362 h 74"/>
                <a:gd name="T14" fmla="*/ 549394107 w 218"/>
                <a:gd name="T15" fmla="*/ 42843445 h 74"/>
                <a:gd name="T16" fmla="*/ 549394107 w 218"/>
                <a:gd name="T17" fmla="*/ 42843445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8"/>
                <a:gd name="T28" fmla="*/ 0 h 74"/>
                <a:gd name="T29" fmla="*/ 218 w 218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8" h="74">
                  <a:moveTo>
                    <a:pt x="218" y="17"/>
                  </a:moveTo>
                  <a:lnTo>
                    <a:pt x="170" y="0"/>
                  </a:lnTo>
                  <a:lnTo>
                    <a:pt x="54" y="47"/>
                  </a:lnTo>
                  <a:lnTo>
                    <a:pt x="0" y="34"/>
                  </a:lnTo>
                  <a:lnTo>
                    <a:pt x="29" y="74"/>
                  </a:lnTo>
                  <a:lnTo>
                    <a:pt x="168" y="74"/>
                  </a:lnTo>
                  <a:lnTo>
                    <a:pt x="110" y="60"/>
                  </a:lnTo>
                  <a:lnTo>
                    <a:pt x="218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2" name="Freeform 70"/>
            <p:cNvSpPr>
              <a:spLocks/>
            </p:cNvSpPr>
            <p:nvPr/>
          </p:nvSpPr>
          <p:spPr bwMode="auto">
            <a:xfrm>
              <a:off x="5583238" y="3902075"/>
              <a:ext cx="346075" cy="117475"/>
            </a:xfrm>
            <a:custGeom>
              <a:avLst/>
              <a:gdLst>
                <a:gd name="T0" fmla="*/ 0 w 218"/>
                <a:gd name="T1" fmla="*/ 40322496 h 74"/>
                <a:gd name="T2" fmla="*/ 123488465 w 218"/>
                <a:gd name="T3" fmla="*/ 0 h 74"/>
                <a:gd name="T4" fmla="*/ 415826558 w 218"/>
                <a:gd name="T5" fmla="*/ 118446551 h 74"/>
                <a:gd name="T6" fmla="*/ 549394107 w 218"/>
                <a:gd name="T7" fmla="*/ 85685302 h 74"/>
                <a:gd name="T8" fmla="*/ 478829752 w 218"/>
                <a:gd name="T9" fmla="*/ 186491535 h 74"/>
                <a:gd name="T10" fmla="*/ 128528776 w 218"/>
                <a:gd name="T11" fmla="*/ 186491535 h 74"/>
                <a:gd name="T12" fmla="*/ 274697847 w 218"/>
                <a:gd name="T13" fmla="*/ 151209362 h 74"/>
                <a:gd name="T14" fmla="*/ 0 w 218"/>
                <a:gd name="T15" fmla="*/ 40322496 h 74"/>
                <a:gd name="T16" fmla="*/ 0 w 218"/>
                <a:gd name="T17" fmla="*/ 40322496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8"/>
                <a:gd name="T28" fmla="*/ 0 h 74"/>
                <a:gd name="T29" fmla="*/ 218 w 218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8" h="74">
                  <a:moveTo>
                    <a:pt x="0" y="16"/>
                  </a:moveTo>
                  <a:lnTo>
                    <a:pt x="49" y="0"/>
                  </a:lnTo>
                  <a:lnTo>
                    <a:pt x="165" y="47"/>
                  </a:lnTo>
                  <a:lnTo>
                    <a:pt x="218" y="34"/>
                  </a:lnTo>
                  <a:lnTo>
                    <a:pt x="190" y="74"/>
                  </a:lnTo>
                  <a:lnTo>
                    <a:pt x="51" y="74"/>
                  </a:lnTo>
                  <a:lnTo>
                    <a:pt x="109" y="6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3" name="Freeform 71"/>
            <p:cNvSpPr>
              <a:spLocks/>
            </p:cNvSpPr>
            <p:nvPr/>
          </p:nvSpPr>
          <p:spPr bwMode="auto">
            <a:xfrm>
              <a:off x="5932488" y="4052888"/>
              <a:ext cx="346075" cy="117475"/>
            </a:xfrm>
            <a:custGeom>
              <a:avLst/>
              <a:gdLst>
                <a:gd name="T0" fmla="*/ 549394107 w 218"/>
                <a:gd name="T1" fmla="*/ 146169052 h 74"/>
                <a:gd name="T2" fmla="*/ 425907279 w 218"/>
                <a:gd name="T3" fmla="*/ 186491535 h 74"/>
                <a:gd name="T4" fmla="*/ 133569087 w 218"/>
                <a:gd name="T5" fmla="*/ 73083732 h 74"/>
                <a:gd name="T6" fmla="*/ 0 w 218"/>
                <a:gd name="T7" fmla="*/ 105846568 h 74"/>
                <a:gd name="T8" fmla="*/ 70564380 w 218"/>
                <a:gd name="T9" fmla="*/ 0 h 74"/>
                <a:gd name="T10" fmla="*/ 423386330 w 218"/>
                <a:gd name="T11" fmla="*/ 0 h 74"/>
                <a:gd name="T12" fmla="*/ 274697847 w 218"/>
                <a:gd name="T13" fmla="*/ 37801547 h 74"/>
                <a:gd name="T14" fmla="*/ 549394107 w 218"/>
                <a:gd name="T15" fmla="*/ 146169052 h 74"/>
                <a:gd name="T16" fmla="*/ 549394107 w 218"/>
                <a:gd name="T17" fmla="*/ 146169052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8"/>
                <a:gd name="T28" fmla="*/ 0 h 74"/>
                <a:gd name="T29" fmla="*/ 218 w 218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8" h="74">
                  <a:moveTo>
                    <a:pt x="218" y="58"/>
                  </a:moveTo>
                  <a:lnTo>
                    <a:pt x="169" y="74"/>
                  </a:lnTo>
                  <a:lnTo>
                    <a:pt x="53" y="29"/>
                  </a:lnTo>
                  <a:lnTo>
                    <a:pt x="0" y="42"/>
                  </a:lnTo>
                  <a:lnTo>
                    <a:pt x="28" y="0"/>
                  </a:lnTo>
                  <a:lnTo>
                    <a:pt x="168" y="0"/>
                  </a:lnTo>
                  <a:lnTo>
                    <a:pt x="109" y="15"/>
                  </a:lnTo>
                  <a:lnTo>
                    <a:pt x="218" y="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4" name="Freeform 72"/>
            <p:cNvSpPr>
              <a:spLocks/>
            </p:cNvSpPr>
            <p:nvPr/>
          </p:nvSpPr>
          <p:spPr bwMode="auto">
            <a:xfrm>
              <a:off x="5949950" y="3911600"/>
              <a:ext cx="347663" cy="117475"/>
            </a:xfrm>
            <a:custGeom>
              <a:avLst/>
              <a:gdLst>
                <a:gd name="T0" fmla="*/ 0 w 219"/>
                <a:gd name="T1" fmla="*/ 146169052 h 74"/>
                <a:gd name="T2" fmla="*/ 120967690 w 219"/>
                <a:gd name="T3" fmla="*/ 186491535 h 74"/>
                <a:gd name="T4" fmla="*/ 413306203 w 219"/>
                <a:gd name="T5" fmla="*/ 73083732 h 74"/>
                <a:gd name="T6" fmla="*/ 551915851 w 219"/>
                <a:gd name="T7" fmla="*/ 105846568 h 74"/>
                <a:gd name="T8" fmla="*/ 478830441 w 219"/>
                <a:gd name="T9" fmla="*/ 0 h 74"/>
                <a:gd name="T10" fmla="*/ 126008008 w 219"/>
                <a:gd name="T11" fmla="*/ 0 h 74"/>
                <a:gd name="T12" fmla="*/ 274698243 w 219"/>
                <a:gd name="T13" fmla="*/ 35282185 h 74"/>
                <a:gd name="T14" fmla="*/ 0 w 219"/>
                <a:gd name="T15" fmla="*/ 146169052 h 74"/>
                <a:gd name="T16" fmla="*/ 0 w 219"/>
                <a:gd name="T17" fmla="*/ 146169052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"/>
                <a:gd name="T28" fmla="*/ 0 h 74"/>
                <a:gd name="T29" fmla="*/ 219 w 219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" h="74">
                  <a:moveTo>
                    <a:pt x="0" y="58"/>
                  </a:moveTo>
                  <a:lnTo>
                    <a:pt x="48" y="74"/>
                  </a:lnTo>
                  <a:lnTo>
                    <a:pt x="164" y="29"/>
                  </a:lnTo>
                  <a:lnTo>
                    <a:pt x="219" y="42"/>
                  </a:lnTo>
                  <a:lnTo>
                    <a:pt x="190" y="0"/>
                  </a:lnTo>
                  <a:lnTo>
                    <a:pt x="50" y="0"/>
                  </a:lnTo>
                  <a:lnTo>
                    <a:pt x="109" y="14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5" name="Freeform 73"/>
            <p:cNvSpPr>
              <a:spLocks/>
            </p:cNvSpPr>
            <p:nvPr/>
          </p:nvSpPr>
          <p:spPr bwMode="auto">
            <a:xfrm>
              <a:off x="5570538" y="4051300"/>
              <a:ext cx="346075" cy="117475"/>
            </a:xfrm>
            <a:custGeom>
              <a:avLst/>
              <a:gdLst>
                <a:gd name="T0" fmla="*/ 549394107 w 218"/>
                <a:gd name="T1" fmla="*/ 42843445 h 74"/>
                <a:gd name="T2" fmla="*/ 428426641 w 218"/>
                <a:gd name="T3" fmla="*/ 0 h 74"/>
                <a:gd name="T4" fmla="*/ 136088449 w 218"/>
                <a:gd name="T5" fmla="*/ 118446551 h 74"/>
                <a:gd name="T6" fmla="*/ 0 w 218"/>
                <a:gd name="T7" fmla="*/ 85685302 h 74"/>
                <a:gd name="T8" fmla="*/ 73083742 w 218"/>
                <a:gd name="T9" fmla="*/ 186491535 h 74"/>
                <a:gd name="T10" fmla="*/ 423386330 w 218"/>
                <a:gd name="T11" fmla="*/ 186491535 h 74"/>
                <a:gd name="T12" fmla="*/ 277217209 w 218"/>
                <a:gd name="T13" fmla="*/ 151209362 h 74"/>
                <a:gd name="T14" fmla="*/ 549394107 w 218"/>
                <a:gd name="T15" fmla="*/ 42843445 h 74"/>
                <a:gd name="T16" fmla="*/ 549394107 w 218"/>
                <a:gd name="T17" fmla="*/ 42843445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8"/>
                <a:gd name="T28" fmla="*/ 0 h 74"/>
                <a:gd name="T29" fmla="*/ 218 w 218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8" h="74">
                  <a:moveTo>
                    <a:pt x="218" y="17"/>
                  </a:moveTo>
                  <a:lnTo>
                    <a:pt x="170" y="0"/>
                  </a:lnTo>
                  <a:lnTo>
                    <a:pt x="54" y="47"/>
                  </a:lnTo>
                  <a:lnTo>
                    <a:pt x="0" y="34"/>
                  </a:lnTo>
                  <a:lnTo>
                    <a:pt x="29" y="74"/>
                  </a:lnTo>
                  <a:lnTo>
                    <a:pt x="168" y="74"/>
                  </a:lnTo>
                  <a:lnTo>
                    <a:pt x="110" y="60"/>
                  </a:lnTo>
                  <a:lnTo>
                    <a:pt x="218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6" name="Freeform 74"/>
            <p:cNvSpPr>
              <a:spLocks/>
            </p:cNvSpPr>
            <p:nvPr/>
          </p:nvSpPr>
          <p:spPr bwMode="auto">
            <a:xfrm>
              <a:off x="5589588" y="3908425"/>
              <a:ext cx="347663" cy="117475"/>
            </a:xfrm>
            <a:custGeom>
              <a:avLst/>
              <a:gdLst>
                <a:gd name="T0" fmla="*/ 0 w 219"/>
                <a:gd name="T1" fmla="*/ 40322496 h 74"/>
                <a:gd name="T2" fmla="*/ 123488643 w 219"/>
                <a:gd name="T3" fmla="*/ 0 h 74"/>
                <a:gd name="T4" fmla="*/ 415827156 w 219"/>
                <a:gd name="T5" fmla="*/ 118446551 h 74"/>
                <a:gd name="T6" fmla="*/ 551915851 w 219"/>
                <a:gd name="T7" fmla="*/ 85685302 h 74"/>
                <a:gd name="T8" fmla="*/ 478830441 w 219"/>
                <a:gd name="T9" fmla="*/ 186491535 h 74"/>
                <a:gd name="T10" fmla="*/ 128528961 w 219"/>
                <a:gd name="T11" fmla="*/ 186491535 h 74"/>
                <a:gd name="T12" fmla="*/ 274698243 w 219"/>
                <a:gd name="T13" fmla="*/ 151209362 h 74"/>
                <a:gd name="T14" fmla="*/ 0 w 219"/>
                <a:gd name="T15" fmla="*/ 40322496 h 74"/>
                <a:gd name="T16" fmla="*/ 0 w 219"/>
                <a:gd name="T17" fmla="*/ 40322496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"/>
                <a:gd name="T28" fmla="*/ 0 h 74"/>
                <a:gd name="T29" fmla="*/ 219 w 219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" h="74">
                  <a:moveTo>
                    <a:pt x="0" y="16"/>
                  </a:moveTo>
                  <a:lnTo>
                    <a:pt x="49" y="0"/>
                  </a:lnTo>
                  <a:lnTo>
                    <a:pt x="165" y="47"/>
                  </a:lnTo>
                  <a:lnTo>
                    <a:pt x="219" y="34"/>
                  </a:lnTo>
                  <a:lnTo>
                    <a:pt x="190" y="74"/>
                  </a:lnTo>
                  <a:lnTo>
                    <a:pt x="51" y="74"/>
                  </a:lnTo>
                  <a:lnTo>
                    <a:pt x="109" y="6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7" name="Freeform 75"/>
            <p:cNvSpPr>
              <a:spLocks/>
            </p:cNvSpPr>
            <p:nvPr/>
          </p:nvSpPr>
          <p:spPr bwMode="auto">
            <a:xfrm>
              <a:off x="5938838" y="4060825"/>
              <a:ext cx="347663" cy="115888"/>
            </a:xfrm>
            <a:custGeom>
              <a:avLst/>
              <a:gdLst>
                <a:gd name="T0" fmla="*/ 551915851 w 219"/>
                <a:gd name="T1" fmla="*/ 143650309 h 73"/>
                <a:gd name="T2" fmla="*/ 425907892 w 219"/>
                <a:gd name="T3" fmla="*/ 183972966 h 73"/>
                <a:gd name="T4" fmla="*/ 133569279 w 219"/>
                <a:gd name="T5" fmla="*/ 70564675 h 73"/>
                <a:gd name="T6" fmla="*/ 0 w 219"/>
                <a:gd name="T7" fmla="*/ 103327627 h 73"/>
                <a:gd name="T8" fmla="*/ 70564482 w 219"/>
                <a:gd name="T9" fmla="*/ 0 h 73"/>
                <a:gd name="T10" fmla="*/ 423386939 w 219"/>
                <a:gd name="T11" fmla="*/ 0 h 73"/>
                <a:gd name="T12" fmla="*/ 274698243 w 219"/>
                <a:gd name="T13" fmla="*/ 35282337 h 73"/>
                <a:gd name="T14" fmla="*/ 551915851 w 219"/>
                <a:gd name="T15" fmla="*/ 143650309 h 73"/>
                <a:gd name="T16" fmla="*/ 551915851 w 219"/>
                <a:gd name="T17" fmla="*/ 143650309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"/>
                <a:gd name="T28" fmla="*/ 0 h 73"/>
                <a:gd name="T29" fmla="*/ 219 w 219"/>
                <a:gd name="T30" fmla="*/ 73 h 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" h="73">
                  <a:moveTo>
                    <a:pt x="219" y="57"/>
                  </a:moveTo>
                  <a:lnTo>
                    <a:pt x="169" y="73"/>
                  </a:lnTo>
                  <a:lnTo>
                    <a:pt x="53" y="28"/>
                  </a:lnTo>
                  <a:lnTo>
                    <a:pt x="0" y="41"/>
                  </a:lnTo>
                  <a:lnTo>
                    <a:pt x="28" y="0"/>
                  </a:lnTo>
                  <a:lnTo>
                    <a:pt x="168" y="0"/>
                  </a:lnTo>
                  <a:lnTo>
                    <a:pt x="109" y="14"/>
                  </a:lnTo>
                  <a:lnTo>
                    <a:pt x="219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8" name="Line 76"/>
            <p:cNvSpPr>
              <a:spLocks noChangeShapeType="1"/>
            </p:cNvSpPr>
            <p:nvPr/>
          </p:nvSpPr>
          <p:spPr bwMode="auto">
            <a:xfrm>
              <a:off x="5402263" y="4040188"/>
              <a:ext cx="1588" cy="260350"/>
            </a:xfrm>
            <a:prstGeom prst="line">
              <a:avLst/>
            </a:prstGeom>
            <a:noFill/>
            <a:ln w="6350" cap="sq">
              <a:solidFill>
                <a:srgbClr val="AAE6FF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9" name="Line 77"/>
            <p:cNvSpPr>
              <a:spLocks noChangeShapeType="1"/>
            </p:cNvSpPr>
            <p:nvPr/>
          </p:nvSpPr>
          <p:spPr bwMode="auto">
            <a:xfrm>
              <a:off x="6456363" y="4040188"/>
              <a:ext cx="1588" cy="260350"/>
            </a:xfrm>
            <a:prstGeom prst="line">
              <a:avLst/>
            </a:prstGeom>
            <a:noFill/>
            <a:ln w="6350" cap="sq">
              <a:solidFill>
                <a:srgbClr val="AAE6FF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8698" name="Straight Connector 125"/>
          <p:cNvCxnSpPr>
            <a:cxnSpLocks noChangeShapeType="1"/>
          </p:cNvCxnSpPr>
          <p:nvPr/>
        </p:nvCxnSpPr>
        <p:spPr bwMode="auto">
          <a:xfrm>
            <a:off x="3384550" y="2565400"/>
            <a:ext cx="0" cy="792163"/>
          </a:xfrm>
          <a:prstGeom prst="line">
            <a:avLst/>
          </a:prstGeom>
          <a:noFill/>
          <a:ln w="9525" cmpd="dbl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8699" name="Straight Connector 126"/>
          <p:cNvCxnSpPr>
            <a:cxnSpLocks noChangeShapeType="1"/>
          </p:cNvCxnSpPr>
          <p:nvPr/>
        </p:nvCxnSpPr>
        <p:spPr bwMode="auto">
          <a:xfrm>
            <a:off x="6097588" y="2565400"/>
            <a:ext cx="0" cy="2016125"/>
          </a:xfrm>
          <a:prstGeom prst="line">
            <a:avLst/>
          </a:prstGeom>
          <a:noFill/>
          <a:ln w="9525" cmpd="dbl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8700" name="Straight Connector 127"/>
          <p:cNvCxnSpPr>
            <a:cxnSpLocks noChangeShapeType="1"/>
          </p:cNvCxnSpPr>
          <p:nvPr/>
        </p:nvCxnSpPr>
        <p:spPr bwMode="auto">
          <a:xfrm>
            <a:off x="8388350" y="2565400"/>
            <a:ext cx="0" cy="3600450"/>
          </a:xfrm>
          <a:prstGeom prst="line">
            <a:avLst/>
          </a:prstGeom>
          <a:noFill/>
          <a:ln w="9525" cmpd="dbl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8701" name="TextBox 137"/>
          <p:cNvSpPr txBox="1">
            <a:spLocks noChangeArrowheads="1"/>
          </p:cNvSpPr>
          <p:nvPr/>
        </p:nvSpPr>
        <p:spPr bwMode="auto">
          <a:xfrm>
            <a:off x="322263" y="1290638"/>
            <a:ext cx="936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Attacker</a:t>
            </a:r>
          </a:p>
        </p:txBody>
      </p:sp>
      <p:sp>
        <p:nvSpPr>
          <p:cNvPr id="28702" name="TextBox 138"/>
          <p:cNvSpPr txBox="1">
            <a:spLocks noChangeArrowheads="1"/>
          </p:cNvSpPr>
          <p:nvPr/>
        </p:nvSpPr>
        <p:spPr bwMode="auto">
          <a:xfrm>
            <a:off x="2979738" y="1290638"/>
            <a:ext cx="8001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Router</a:t>
            </a:r>
          </a:p>
        </p:txBody>
      </p:sp>
      <p:sp>
        <p:nvSpPr>
          <p:cNvPr id="28703" name="TextBox 139"/>
          <p:cNvSpPr txBox="1">
            <a:spLocks noChangeArrowheads="1"/>
          </p:cNvSpPr>
          <p:nvPr/>
        </p:nvSpPr>
        <p:spPr bwMode="auto">
          <a:xfrm>
            <a:off x="5688013" y="1292225"/>
            <a:ext cx="800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Router</a:t>
            </a:r>
          </a:p>
        </p:txBody>
      </p:sp>
      <p:sp>
        <p:nvSpPr>
          <p:cNvPr id="28704" name="TextBox 140"/>
          <p:cNvSpPr txBox="1">
            <a:spLocks noChangeArrowheads="1"/>
          </p:cNvSpPr>
          <p:nvPr/>
        </p:nvSpPr>
        <p:spPr bwMode="auto">
          <a:xfrm>
            <a:off x="7969250" y="1292225"/>
            <a:ext cx="7556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Target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424AEF07-125D-48B7-AF81-FEC49A3C215E}" type="slidenum">
              <a:rPr lang="de-DE" smtClean="0">
                <a:cs typeface="Arial" charset="0"/>
              </a:rPr>
              <a:pPr/>
              <a:t>12</a:t>
            </a:fld>
            <a:endParaRPr lang="de-DE" smtClean="0">
              <a:cs typeface="Arial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Sample Traceroute Output</a:t>
            </a:r>
          </a:p>
        </p:txBody>
      </p:sp>
      <p:pic>
        <p:nvPicPr>
          <p:cNvPr id="29699" name="Picture 4" descr="Tracero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663" y="1412875"/>
            <a:ext cx="82042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E241157D-DB7B-4A76-9B97-10192DE7ABDA}" type="slidenum">
              <a:rPr lang="de-DE" smtClean="0">
                <a:cs typeface="Arial" charset="0"/>
              </a:rPr>
              <a:pPr/>
              <a:t>13</a:t>
            </a:fld>
            <a:endParaRPr lang="de-DE" smtClean="0">
              <a:cs typeface="Arial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Basics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420938"/>
            <a:ext cx="7993063" cy="2376487"/>
          </a:xfrm>
        </p:spPr>
        <p:txBody>
          <a:bodyPr anchor="ctr"/>
          <a:lstStyle/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3600" smtClean="0">
                <a:ea typeface="Arial Unicode MS" pitchFamily="34" charset="-128"/>
                <a:cs typeface="Arial Unicode MS" pitchFamily="34" charset="-128"/>
              </a:rPr>
              <a:t>PORT   SCANNING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3600" smtClean="0">
                <a:ea typeface="Arial Unicode MS" pitchFamily="34" charset="-128"/>
                <a:cs typeface="Arial Unicode MS" pitchFamily="34" charset="-128"/>
              </a:rPr>
              <a:t>TECHNIQUES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CE78ED01-3244-47EB-83EC-26EBB3CBF064}" type="slidenum">
              <a:rPr lang="de-DE" smtClean="0">
                <a:cs typeface="Arial" charset="0"/>
              </a:rPr>
              <a:pPr/>
              <a:t>14</a:t>
            </a:fld>
            <a:endParaRPr lang="de-DE" smtClean="0">
              <a:cs typeface="Arial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Port Scanning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7993063" cy="5256212"/>
          </a:xfrm>
        </p:spPr>
        <p:txBody>
          <a:bodyPr/>
          <a:lstStyle/>
          <a:p>
            <a:r>
              <a:rPr lang="en-US" b="0" dirty="0" smtClean="0"/>
              <a:t>It is a technique to detect which TCP enabled services are running/listening on the target host</a:t>
            </a:r>
          </a:p>
          <a:p>
            <a:r>
              <a:rPr lang="en-US" b="0" dirty="0" smtClean="0"/>
              <a:t>Based on the Three-Way-Handshake and TCP Flags</a:t>
            </a:r>
          </a:p>
          <a:p>
            <a:pPr lvl="1"/>
            <a:r>
              <a:rPr lang="en-US" dirty="0" smtClean="0"/>
              <a:t>SYN, FIN, URG, PSH, RST, ACK</a:t>
            </a:r>
          </a:p>
          <a:p>
            <a:r>
              <a:rPr lang="en-US" b="0" dirty="0" smtClean="0"/>
              <a:t>A port can be:</a:t>
            </a:r>
          </a:p>
          <a:p>
            <a:pPr lvl="1"/>
            <a:r>
              <a:rPr lang="en-US" dirty="0" smtClean="0"/>
              <a:t>Open</a:t>
            </a:r>
          </a:p>
          <a:p>
            <a:pPr lvl="1"/>
            <a:r>
              <a:rPr lang="en-US" dirty="0" smtClean="0"/>
              <a:t>Closed</a:t>
            </a:r>
          </a:p>
          <a:p>
            <a:pPr lvl="1"/>
            <a:r>
              <a:rPr lang="en-US" dirty="0" smtClean="0"/>
              <a:t>Filtered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9E294FA9-6A1B-45F8-BC39-0BDA611B7FC2}" type="slidenum">
              <a:rPr lang="de-DE" smtClean="0">
                <a:cs typeface="Arial" charset="0"/>
              </a:rPr>
              <a:pPr/>
              <a:t>15</a:t>
            </a:fld>
            <a:endParaRPr lang="de-DE" smtClean="0">
              <a:cs typeface="Arial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Connect Scan – Open Port</a:t>
            </a:r>
          </a:p>
        </p:txBody>
      </p:sp>
      <p:cxnSp>
        <p:nvCxnSpPr>
          <p:cNvPr id="32771" name="Straight Connector 6"/>
          <p:cNvCxnSpPr>
            <a:cxnSpLocks noChangeShapeType="1"/>
          </p:cNvCxnSpPr>
          <p:nvPr/>
        </p:nvCxnSpPr>
        <p:spPr bwMode="auto">
          <a:xfrm>
            <a:off x="2740025" y="1700213"/>
            <a:ext cx="0" cy="439261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2" name="Straight Connector 7"/>
          <p:cNvCxnSpPr>
            <a:cxnSpLocks noChangeShapeType="1"/>
          </p:cNvCxnSpPr>
          <p:nvPr/>
        </p:nvCxnSpPr>
        <p:spPr bwMode="auto">
          <a:xfrm>
            <a:off x="6399213" y="1700213"/>
            <a:ext cx="0" cy="439261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2773" name="TextBox 8"/>
          <p:cNvSpPr txBox="1">
            <a:spLocks noChangeArrowheads="1"/>
          </p:cNvSpPr>
          <p:nvPr/>
        </p:nvSpPr>
        <p:spPr bwMode="auto">
          <a:xfrm>
            <a:off x="827088" y="1268413"/>
            <a:ext cx="842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Client</a:t>
            </a:r>
          </a:p>
        </p:txBody>
      </p:sp>
      <p:sp>
        <p:nvSpPr>
          <p:cNvPr id="32774" name="TextBox 9"/>
          <p:cNvSpPr txBox="1">
            <a:spLocks noChangeArrowheads="1"/>
          </p:cNvSpPr>
          <p:nvPr/>
        </p:nvSpPr>
        <p:spPr bwMode="auto">
          <a:xfrm>
            <a:off x="7380288" y="1268413"/>
            <a:ext cx="93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Server</a:t>
            </a:r>
          </a:p>
        </p:txBody>
      </p:sp>
      <p:cxnSp>
        <p:nvCxnSpPr>
          <p:cNvPr id="32775" name="Straight Arrow Connector 11"/>
          <p:cNvCxnSpPr>
            <a:cxnSpLocks noChangeShapeType="1"/>
          </p:cNvCxnSpPr>
          <p:nvPr/>
        </p:nvCxnSpPr>
        <p:spPr bwMode="auto">
          <a:xfrm>
            <a:off x="2843213" y="1844675"/>
            <a:ext cx="3457575" cy="720725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cxnSp>
        <p:nvCxnSpPr>
          <p:cNvPr id="32776" name="Straight Arrow Connector 13"/>
          <p:cNvCxnSpPr>
            <a:cxnSpLocks noChangeShapeType="1"/>
          </p:cNvCxnSpPr>
          <p:nvPr/>
        </p:nvCxnSpPr>
        <p:spPr bwMode="auto">
          <a:xfrm flipH="1">
            <a:off x="2843213" y="2781300"/>
            <a:ext cx="3457575" cy="8636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32777" name="TextBox 14"/>
          <p:cNvSpPr txBox="1">
            <a:spLocks noChangeArrowheads="1"/>
          </p:cNvSpPr>
          <p:nvPr/>
        </p:nvSpPr>
        <p:spPr bwMode="auto">
          <a:xfrm rot="704856">
            <a:off x="4206875" y="1844675"/>
            <a:ext cx="555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SYN</a:t>
            </a:r>
          </a:p>
        </p:txBody>
      </p:sp>
      <p:sp>
        <p:nvSpPr>
          <p:cNvPr id="32778" name="TextBox 15"/>
          <p:cNvSpPr txBox="1">
            <a:spLocks noChangeArrowheads="1"/>
          </p:cNvSpPr>
          <p:nvPr/>
        </p:nvSpPr>
        <p:spPr bwMode="auto">
          <a:xfrm rot="-804034">
            <a:off x="4006850" y="2868613"/>
            <a:ext cx="974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SYN/ACK</a:t>
            </a:r>
          </a:p>
        </p:txBody>
      </p:sp>
      <p:cxnSp>
        <p:nvCxnSpPr>
          <p:cNvPr id="32779" name="Straight Arrow Connector 16"/>
          <p:cNvCxnSpPr>
            <a:cxnSpLocks noChangeShapeType="1"/>
          </p:cNvCxnSpPr>
          <p:nvPr/>
        </p:nvCxnSpPr>
        <p:spPr bwMode="auto">
          <a:xfrm>
            <a:off x="2843213" y="3860800"/>
            <a:ext cx="3457575" cy="720725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32780" name="TextBox 19"/>
          <p:cNvSpPr txBox="1">
            <a:spLocks noChangeArrowheads="1"/>
          </p:cNvSpPr>
          <p:nvPr/>
        </p:nvSpPr>
        <p:spPr bwMode="auto">
          <a:xfrm rot="704856">
            <a:off x="4237038" y="3841750"/>
            <a:ext cx="555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ACK</a:t>
            </a:r>
          </a:p>
        </p:txBody>
      </p:sp>
      <p:pic>
        <p:nvPicPr>
          <p:cNvPr id="32781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196975"/>
            <a:ext cx="1003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2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8425" y="1196975"/>
            <a:ext cx="1003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6443663" y="2492375"/>
            <a:ext cx="15128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OPEN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1188" y="3573463"/>
            <a:ext cx="20161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400" b="1" dirty="0">
                <a:latin typeface="+mj-lt"/>
                <a:cs typeface="+mn-cs"/>
              </a:rPr>
              <a:t>“OK. Let’s connect”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3ABECB7D-8917-4617-B04B-8869CAECD260}" type="slidenum">
              <a:rPr lang="de-DE" smtClean="0">
                <a:cs typeface="Arial" charset="0"/>
              </a:rPr>
              <a:pPr/>
              <a:t>16</a:t>
            </a:fld>
            <a:endParaRPr lang="de-DE" smtClean="0">
              <a:cs typeface="Arial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Connect Scan – Closed Port</a:t>
            </a:r>
          </a:p>
        </p:txBody>
      </p:sp>
      <p:cxnSp>
        <p:nvCxnSpPr>
          <p:cNvPr id="33795" name="Straight Connector 6"/>
          <p:cNvCxnSpPr>
            <a:cxnSpLocks noChangeShapeType="1"/>
          </p:cNvCxnSpPr>
          <p:nvPr/>
        </p:nvCxnSpPr>
        <p:spPr bwMode="auto">
          <a:xfrm>
            <a:off x="2740025" y="1700213"/>
            <a:ext cx="0" cy="439261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796" name="Straight Connector 7"/>
          <p:cNvCxnSpPr>
            <a:cxnSpLocks noChangeShapeType="1"/>
          </p:cNvCxnSpPr>
          <p:nvPr/>
        </p:nvCxnSpPr>
        <p:spPr bwMode="auto">
          <a:xfrm>
            <a:off x="6399213" y="1700213"/>
            <a:ext cx="0" cy="439261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3797" name="TextBox 8"/>
          <p:cNvSpPr txBox="1">
            <a:spLocks noChangeArrowheads="1"/>
          </p:cNvSpPr>
          <p:nvPr/>
        </p:nvSpPr>
        <p:spPr bwMode="auto">
          <a:xfrm>
            <a:off x="827088" y="1268413"/>
            <a:ext cx="842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Client</a:t>
            </a:r>
          </a:p>
        </p:txBody>
      </p:sp>
      <p:sp>
        <p:nvSpPr>
          <p:cNvPr id="33798" name="TextBox 9"/>
          <p:cNvSpPr txBox="1">
            <a:spLocks noChangeArrowheads="1"/>
          </p:cNvSpPr>
          <p:nvPr/>
        </p:nvSpPr>
        <p:spPr bwMode="auto">
          <a:xfrm>
            <a:off x="7380288" y="1268413"/>
            <a:ext cx="93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Server</a:t>
            </a:r>
          </a:p>
        </p:txBody>
      </p:sp>
      <p:cxnSp>
        <p:nvCxnSpPr>
          <p:cNvPr id="33799" name="Straight Arrow Connector 11"/>
          <p:cNvCxnSpPr>
            <a:cxnSpLocks noChangeShapeType="1"/>
          </p:cNvCxnSpPr>
          <p:nvPr/>
        </p:nvCxnSpPr>
        <p:spPr bwMode="auto">
          <a:xfrm>
            <a:off x="2843213" y="1844675"/>
            <a:ext cx="3457575" cy="720725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cxnSp>
        <p:nvCxnSpPr>
          <p:cNvPr id="33800" name="Straight Arrow Connector 13"/>
          <p:cNvCxnSpPr>
            <a:cxnSpLocks noChangeShapeType="1"/>
          </p:cNvCxnSpPr>
          <p:nvPr/>
        </p:nvCxnSpPr>
        <p:spPr bwMode="auto">
          <a:xfrm flipH="1">
            <a:off x="2843213" y="2781300"/>
            <a:ext cx="3457575" cy="8636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33801" name="TextBox 14"/>
          <p:cNvSpPr txBox="1">
            <a:spLocks noChangeArrowheads="1"/>
          </p:cNvSpPr>
          <p:nvPr/>
        </p:nvSpPr>
        <p:spPr bwMode="auto">
          <a:xfrm rot="704856">
            <a:off x="4206875" y="1844675"/>
            <a:ext cx="555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SYN</a:t>
            </a:r>
          </a:p>
        </p:txBody>
      </p:sp>
      <p:sp>
        <p:nvSpPr>
          <p:cNvPr id="33802" name="TextBox 15"/>
          <p:cNvSpPr txBox="1">
            <a:spLocks noChangeArrowheads="1"/>
          </p:cNvSpPr>
          <p:nvPr/>
        </p:nvSpPr>
        <p:spPr bwMode="auto">
          <a:xfrm rot="-804034">
            <a:off x="4222750" y="2868613"/>
            <a:ext cx="542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RST</a:t>
            </a:r>
          </a:p>
        </p:txBody>
      </p:sp>
      <p:pic>
        <p:nvPicPr>
          <p:cNvPr id="33803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196975"/>
            <a:ext cx="1003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4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8425" y="1196975"/>
            <a:ext cx="1003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6443663" y="2492375"/>
            <a:ext cx="18002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CLOSED</a:t>
            </a:r>
          </a:p>
        </p:txBody>
      </p:sp>
      <p:sp>
        <p:nvSpPr>
          <p:cNvPr id="33806" name="Rectangle 16"/>
          <p:cNvSpPr>
            <a:spLocks noChangeArrowheads="1"/>
          </p:cNvSpPr>
          <p:nvPr/>
        </p:nvSpPr>
        <p:spPr bwMode="auto">
          <a:xfrm>
            <a:off x="1328738" y="3462338"/>
            <a:ext cx="1363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400" b="1">
                <a:solidFill>
                  <a:srgbClr val="000000"/>
                </a:solidFill>
                <a:latin typeface="Georgia" pitchFamily="18" charset="0"/>
              </a:rPr>
              <a:t>“OK, I get it. </a:t>
            </a:r>
          </a:p>
          <a:p>
            <a:pPr algn="r"/>
            <a:r>
              <a:rPr lang="en-US" sz="1400" b="1">
                <a:solidFill>
                  <a:srgbClr val="000000"/>
                </a:solidFill>
                <a:latin typeface="Georgia" pitchFamily="18" charset="0"/>
              </a:rPr>
              <a:t>No Service”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5BFFD1F1-792F-4DF5-A447-93E672AA3C54}" type="slidenum">
              <a:rPr lang="de-DE" smtClean="0">
                <a:cs typeface="Arial" charset="0"/>
              </a:rPr>
              <a:pPr/>
              <a:t>17</a:t>
            </a:fld>
            <a:endParaRPr lang="de-DE" smtClean="0">
              <a:cs typeface="Arial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Connect Scan – Filtered Port</a:t>
            </a:r>
          </a:p>
        </p:txBody>
      </p:sp>
      <p:cxnSp>
        <p:nvCxnSpPr>
          <p:cNvPr id="34819" name="Straight Connector 6"/>
          <p:cNvCxnSpPr>
            <a:cxnSpLocks noChangeShapeType="1"/>
          </p:cNvCxnSpPr>
          <p:nvPr/>
        </p:nvCxnSpPr>
        <p:spPr bwMode="auto">
          <a:xfrm>
            <a:off x="2740025" y="1700213"/>
            <a:ext cx="0" cy="439261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20" name="Straight Connector 7"/>
          <p:cNvCxnSpPr>
            <a:cxnSpLocks noChangeShapeType="1"/>
          </p:cNvCxnSpPr>
          <p:nvPr/>
        </p:nvCxnSpPr>
        <p:spPr bwMode="auto">
          <a:xfrm>
            <a:off x="6399213" y="1700213"/>
            <a:ext cx="0" cy="439261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1" name="TextBox 8"/>
          <p:cNvSpPr txBox="1">
            <a:spLocks noChangeArrowheads="1"/>
          </p:cNvSpPr>
          <p:nvPr/>
        </p:nvSpPr>
        <p:spPr bwMode="auto">
          <a:xfrm>
            <a:off x="827088" y="1268413"/>
            <a:ext cx="842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Client</a:t>
            </a:r>
          </a:p>
        </p:txBody>
      </p:sp>
      <p:sp>
        <p:nvSpPr>
          <p:cNvPr id="34822" name="TextBox 9"/>
          <p:cNvSpPr txBox="1">
            <a:spLocks noChangeArrowheads="1"/>
          </p:cNvSpPr>
          <p:nvPr/>
        </p:nvSpPr>
        <p:spPr bwMode="auto">
          <a:xfrm>
            <a:off x="7380288" y="1268413"/>
            <a:ext cx="93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Server</a:t>
            </a:r>
          </a:p>
        </p:txBody>
      </p:sp>
      <p:cxnSp>
        <p:nvCxnSpPr>
          <p:cNvPr id="34823" name="Straight Arrow Connector 11"/>
          <p:cNvCxnSpPr>
            <a:cxnSpLocks noChangeShapeType="1"/>
          </p:cNvCxnSpPr>
          <p:nvPr/>
        </p:nvCxnSpPr>
        <p:spPr bwMode="auto">
          <a:xfrm>
            <a:off x="2843213" y="1844675"/>
            <a:ext cx="3457575" cy="720725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34824" name="TextBox 14"/>
          <p:cNvSpPr txBox="1">
            <a:spLocks noChangeArrowheads="1"/>
          </p:cNvSpPr>
          <p:nvPr/>
        </p:nvSpPr>
        <p:spPr bwMode="auto">
          <a:xfrm rot="704856">
            <a:off x="4206875" y="1844675"/>
            <a:ext cx="555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SYN</a:t>
            </a:r>
          </a:p>
        </p:txBody>
      </p:sp>
      <p:pic>
        <p:nvPicPr>
          <p:cNvPr id="34825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196975"/>
            <a:ext cx="1003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6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8425" y="1196975"/>
            <a:ext cx="1003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179388" y="5641975"/>
            <a:ext cx="25209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400" b="1" dirty="0">
                <a:latin typeface="+mj-lt"/>
                <a:cs typeface="+mn-cs"/>
              </a:rPr>
              <a:t>Connection times-out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43663" y="2420938"/>
            <a:ext cx="25209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FILTERED</a:t>
            </a:r>
          </a:p>
        </p:txBody>
      </p:sp>
      <p:cxnSp>
        <p:nvCxnSpPr>
          <p:cNvPr id="34829" name="Straight Arrow Connector 18"/>
          <p:cNvCxnSpPr>
            <a:cxnSpLocks noChangeShapeType="1"/>
          </p:cNvCxnSpPr>
          <p:nvPr/>
        </p:nvCxnSpPr>
        <p:spPr bwMode="auto">
          <a:xfrm>
            <a:off x="2843213" y="3094038"/>
            <a:ext cx="3457575" cy="719137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34830" name="TextBox 19"/>
          <p:cNvSpPr txBox="1">
            <a:spLocks noChangeArrowheads="1"/>
          </p:cNvSpPr>
          <p:nvPr/>
        </p:nvSpPr>
        <p:spPr bwMode="auto">
          <a:xfrm rot="704856">
            <a:off x="4206875" y="3094038"/>
            <a:ext cx="555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SYN</a:t>
            </a:r>
          </a:p>
        </p:txBody>
      </p:sp>
      <p:cxnSp>
        <p:nvCxnSpPr>
          <p:cNvPr id="34831" name="Straight Arrow Connector 20"/>
          <p:cNvCxnSpPr>
            <a:cxnSpLocks noChangeShapeType="1"/>
          </p:cNvCxnSpPr>
          <p:nvPr/>
        </p:nvCxnSpPr>
        <p:spPr bwMode="auto">
          <a:xfrm>
            <a:off x="2843213" y="4418013"/>
            <a:ext cx="3457575" cy="720725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34832" name="TextBox 21"/>
          <p:cNvSpPr txBox="1">
            <a:spLocks noChangeArrowheads="1"/>
          </p:cNvSpPr>
          <p:nvPr/>
        </p:nvSpPr>
        <p:spPr bwMode="auto">
          <a:xfrm rot="704856">
            <a:off x="4206875" y="4418013"/>
            <a:ext cx="555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SYN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43663" y="3644900"/>
            <a:ext cx="25209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FILTERED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443663" y="4992688"/>
            <a:ext cx="25209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FILTERED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051F3176-2573-4875-8470-5DB5C2847A83}" type="slidenum">
              <a:rPr lang="de-DE" smtClean="0">
                <a:cs typeface="Arial" charset="0"/>
              </a:rPr>
              <a:pPr/>
              <a:t>18</a:t>
            </a:fld>
            <a:endParaRPr lang="de-DE" smtClean="0">
              <a:cs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SYN Scan – Open Port</a:t>
            </a:r>
          </a:p>
        </p:txBody>
      </p:sp>
      <p:cxnSp>
        <p:nvCxnSpPr>
          <p:cNvPr id="35843" name="Straight Connector 6"/>
          <p:cNvCxnSpPr>
            <a:cxnSpLocks noChangeShapeType="1"/>
          </p:cNvCxnSpPr>
          <p:nvPr/>
        </p:nvCxnSpPr>
        <p:spPr bwMode="auto">
          <a:xfrm>
            <a:off x="2740025" y="1700213"/>
            <a:ext cx="0" cy="439261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44" name="Straight Connector 7"/>
          <p:cNvCxnSpPr>
            <a:cxnSpLocks noChangeShapeType="1"/>
          </p:cNvCxnSpPr>
          <p:nvPr/>
        </p:nvCxnSpPr>
        <p:spPr bwMode="auto">
          <a:xfrm>
            <a:off x="6399213" y="1700213"/>
            <a:ext cx="0" cy="4392612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5" name="TextBox 8"/>
          <p:cNvSpPr txBox="1">
            <a:spLocks noChangeArrowheads="1"/>
          </p:cNvSpPr>
          <p:nvPr/>
        </p:nvSpPr>
        <p:spPr bwMode="auto">
          <a:xfrm>
            <a:off x="827088" y="1268413"/>
            <a:ext cx="842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Client</a:t>
            </a:r>
          </a:p>
        </p:txBody>
      </p:sp>
      <p:sp>
        <p:nvSpPr>
          <p:cNvPr id="35846" name="TextBox 9"/>
          <p:cNvSpPr txBox="1">
            <a:spLocks noChangeArrowheads="1"/>
          </p:cNvSpPr>
          <p:nvPr/>
        </p:nvSpPr>
        <p:spPr bwMode="auto">
          <a:xfrm>
            <a:off x="7380288" y="1268413"/>
            <a:ext cx="93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Server</a:t>
            </a:r>
          </a:p>
        </p:txBody>
      </p:sp>
      <p:cxnSp>
        <p:nvCxnSpPr>
          <p:cNvPr id="35847" name="Straight Arrow Connector 11"/>
          <p:cNvCxnSpPr>
            <a:cxnSpLocks noChangeShapeType="1"/>
          </p:cNvCxnSpPr>
          <p:nvPr/>
        </p:nvCxnSpPr>
        <p:spPr bwMode="auto">
          <a:xfrm>
            <a:off x="2843213" y="1844675"/>
            <a:ext cx="3457575" cy="720725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cxnSp>
        <p:nvCxnSpPr>
          <p:cNvPr id="35848" name="Straight Arrow Connector 13"/>
          <p:cNvCxnSpPr>
            <a:cxnSpLocks noChangeShapeType="1"/>
          </p:cNvCxnSpPr>
          <p:nvPr/>
        </p:nvCxnSpPr>
        <p:spPr bwMode="auto">
          <a:xfrm flipH="1">
            <a:off x="2843213" y="2781300"/>
            <a:ext cx="3457575" cy="8636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35849" name="TextBox 14"/>
          <p:cNvSpPr txBox="1">
            <a:spLocks noChangeArrowheads="1"/>
          </p:cNvSpPr>
          <p:nvPr/>
        </p:nvSpPr>
        <p:spPr bwMode="auto">
          <a:xfrm rot="704856">
            <a:off x="4206875" y="1844675"/>
            <a:ext cx="555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SYN</a:t>
            </a:r>
          </a:p>
        </p:txBody>
      </p:sp>
      <p:sp>
        <p:nvSpPr>
          <p:cNvPr id="35850" name="TextBox 15"/>
          <p:cNvSpPr txBox="1">
            <a:spLocks noChangeArrowheads="1"/>
          </p:cNvSpPr>
          <p:nvPr/>
        </p:nvSpPr>
        <p:spPr bwMode="auto">
          <a:xfrm rot="-804034">
            <a:off x="4006850" y="2868613"/>
            <a:ext cx="974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SYN/ACK</a:t>
            </a:r>
          </a:p>
        </p:txBody>
      </p:sp>
      <p:cxnSp>
        <p:nvCxnSpPr>
          <p:cNvPr id="35851" name="Straight Arrow Connector 16"/>
          <p:cNvCxnSpPr>
            <a:cxnSpLocks noChangeShapeType="1"/>
          </p:cNvCxnSpPr>
          <p:nvPr/>
        </p:nvCxnSpPr>
        <p:spPr bwMode="auto">
          <a:xfrm>
            <a:off x="2843213" y="3860800"/>
            <a:ext cx="3457575" cy="7207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35852" name="TextBox 19"/>
          <p:cNvSpPr txBox="1">
            <a:spLocks noChangeArrowheads="1"/>
          </p:cNvSpPr>
          <p:nvPr/>
        </p:nvSpPr>
        <p:spPr bwMode="auto">
          <a:xfrm rot="704856">
            <a:off x="4243388" y="3841750"/>
            <a:ext cx="542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RST</a:t>
            </a:r>
          </a:p>
        </p:txBody>
      </p:sp>
      <p:pic>
        <p:nvPicPr>
          <p:cNvPr id="35853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196975"/>
            <a:ext cx="1003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4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8425" y="1196975"/>
            <a:ext cx="1003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395288" y="3600450"/>
            <a:ext cx="23050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400" b="1" dirty="0">
                <a:latin typeface="+mj-lt"/>
                <a:cs typeface="+mn-cs"/>
              </a:rPr>
              <a:t>Terminate Connection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43663" y="2492375"/>
            <a:ext cx="15128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OPEN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5C8E65CA-8FE6-4E5E-A304-DDE2718DB667}" type="slidenum">
              <a:rPr lang="de-DE" smtClean="0">
                <a:cs typeface="Arial" charset="0"/>
              </a:rPr>
              <a:pPr/>
              <a:t>19</a:t>
            </a:fld>
            <a:endParaRPr lang="de-DE" smtClean="0">
              <a:cs typeface="Arial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FIN Scan</a:t>
            </a:r>
          </a:p>
        </p:txBody>
      </p:sp>
      <p:cxnSp>
        <p:nvCxnSpPr>
          <p:cNvPr id="36867" name="Straight Connector 6"/>
          <p:cNvCxnSpPr>
            <a:cxnSpLocks noChangeShapeType="1"/>
          </p:cNvCxnSpPr>
          <p:nvPr/>
        </p:nvCxnSpPr>
        <p:spPr bwMode="auto">
          <a:xfrm>
            <a:off x="1030288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6868" name="TextBox 8"/>
          <p:cNvSpPr txBox="1">
            <a:spLocks noChangeArrowheads="1"/>
          </p:cNvSpPr>
          <p:nvPr/>
        </p:nvSpPr>
        <p:spPr bwMode="auto">
          <a:xfrm>
            <a:off x="684213" y="2659063"/>
            <a:ext cx="7064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36869" name="TextBox 9"/>
          <p:cNvSpPr txBox="1">
            <a:spLocks noChangeArrowheads="1"/>
          </p:cNvSpPr>
          <p:nvPr/>
        </p:nvSpPr>
        <p:spPr bwMode="auto">
          <a:xfrm>
            <a:off x="2806700" y="2636838"/>
            <a:ext cx="7889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cxnSp>
        <p:nvCxnSpPr>
          <p:cNvPr id="36870" name="Straight Arrow Connector 11"/>
          <p:cNvCxnSpPr>
            <a:cxnSpLocks noChangeShapeType="1"/>
          </p:cNvCxnSpPr>
          <p:nvPr/>
        </p:nvCxnSpPr>
        <p:spPr bwMode="auto">
          <a:xfrm>
            <a:off x="1103313" y="3681413"/>
            <a:ext cx="2016125" cy="4318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cxnSp>
        <p:nvCxnSpPr>
          <p:cNvPr id="36871" name="Straight Arrow Connector 13"/>
          <p:cNvCxnSpPr>
            <a:cxnSpLocks noChangeShapeType="1"/>
          </p:cNvCxnSpPr>
          <p:nvPr/>
        </p:nvCxnSpPr>
        <p:spPr bwMode="auto">
          <a:xfrm flipH="1">
            <a:off x="1103313" y="4797425"/>
            <a:ext cx="2016125" cy="503238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36872" name="TextBox 14"/>
          <p:cNvSpPr txBox="1">
            <a:spLocks noChangeArrowheads="1"/>
          </p:cNvSpPr>
          <p:nvPr/>
        </p:nvSpPr>
        <p:spPr bwMode="auto">
          <a:xfrm rot="704856">
            <a:off x="1912938" y="3536950"/>
            <a:ext cx="473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FIN</a:t>
            </a:r>
          </a:p>
        </p:txBody>
      </p:sp>
      <p:sp>
        <p:nvSpPr>
          <p:cNvPr id="36873" name="TextBox 15"/>
          <p:cNvSpPr txBox="1">
            <a:spLocks noChangeArrowheads="1"/>
          </p:cNvSpPr>
          <p:nvPr/>
        </p:nvSpPr>
        <p:spPr bwMode="auto">
          <a:xfrm rot="-804034">
            <a:off x="1695450" y="4760913"/>
            <a:ext cx="542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74750" y="1433513"/>
            <a:ext cx="1800225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+mn-cs"/>
              </a:rPr>
              <a:t>CLOSED</a:t>
            </a:r>
          </a:p>
        </p:txBody>
      </p:sp>
      <p:pic>
        <p:nvPicPr>
          <p:cNvPr id="36875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" y="2349500"/>
            <a:ext cx="5715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6876" name="Straight Connector 22"/>
          <p:cNvCxnSpPr>
            <a:cxnSpLocks noChangeShapeType="1"/>
          </p:cNvCxnSpPr>
          <p:nvPr/>
        </p:nvCxnSpPr>
        <p:spPr bwMode="auto">
          <a:xfrm>
            <a:off x="3190875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7" name="Straight Connector 30"/>
          <p:cNvCxnSpPr>
            <a:cxnSpLocks noChangeShapeType="1"/>
          </p:cNvCxnSpPr>
          <p:nvPr/>
        </p:nvCxnSpPr>
        <p:spPr bwMode="auto">
          <a:xfrm>
            <a:off x="5580063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8" name="Straight Arrow Connector 31"/>
          <p:cNvCxnSpPr>
            <a:cxnSpLocks noChangeShapeType="1"/>
          </p:cNvCxnSpPr>
          <p:nvPr/>
        </p:nvCxnSpPr>
        <p:spPr bwMode="auto">
          <a:xfrm>
            <a:off x="5651500" y="3681413"/>
            <a:ext cx="2016125" cy="4318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36879" name="TextBox 33"/>
          <p:cNvSpPr txBox="1">
            <a:spLocks noChangeArrowheads="1"/>
          </p:cNvSpPr>
          <p:nvPr/>
        </p:nvSpPr>
        <p:spPr bwMode="auto">
          <a:xfrm rot="704856">
            <a:off x="6462713" y="3536950"/>
            <a:ext cx="4730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FIN</a:t>
            </a:r>
          </a:p>
        </p:txBody>
      </p:sp>
      <p:cxnSp>
        <p:nvCxnSpPr>
          <p:cNvPr id="36880" name="Straight Connector 35"/>
          <p:cNvCxnSpPr>
            <a:cxnSpLocks noChangeShapeType="1"/>
          </p:cNvCxnSpPr>
          <p:nvPr/>
        </p:nvCxnSpPr>
        <p:spPr bwMode="auto">
          <a:xfrm>
            <a:off x="7740650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36881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6713" y="2349500"/>
            <a:ext cx="57308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82" name="TextBox 37"/>
          <p:cNvSpPr txBox="1">
            <a:spLocks noChangeArrowheads="1"/>
          </p:cNvSpPr>
          <p:nvPr/>
        </p:nvSpPr>
        <p:spPr bwMode="auto">
          <a:xfrm>
            <a:off x="5219700" y="2659063"/>
            <a:ext cx="7080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36883" name="TextBox 38"/>
          <p:cNvSpPr txBox="1">
            <a:spLocks noChangeArrowheads="1"/>
          </p:cNvSpPr>
          <p:nvPr/>
        </p:nvSpPr>
        <p:spPr bwMode="auto">
          <a:xfrm>
            <a:off x="7342188" y="2636838"/>
            <a:ext cx="7889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pic>
        <p:nvPicPr>
          <p:cNvPr id="36884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0025" y="2349500"/>
            <a:ext cx="5715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85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3788" y="2349500"/>
            <a:ext cx="5715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6886" name="Straight Connector 42"/>
          <p:cNvCxnSpPr>
            <a:cxnSpLocks noChangeShapeType="1"/>
          </p:cNvCxnSpPr>
          <p:nvPr/>
        </p:nvCxnSpPr>
        <p:spPr bwMode="auto">
          <a:xfrm>
            <a:off x="4427538" y="1268413"/>
            <a:ext cx="0" cy="489743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44" name="TextBox 43"/>
          <p:cNvSpPr txBox="1"/>
          <p:nvPr/>
        </p:nvSpPr>
        <p:spPr>
          <a:xfrm>
            <a:off x="5580063" y="1433513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+mn-cs"/>
              </a:rPr>
              <a:t>OPEN | FILTERED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76750" y="5229225"/>
            <a:ext cx="11160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400" dirty="0">
                <a:latin typeface="+mj-lt"/>
                <a:cs typeface="+mn-cs"/>
              </a:rPr>
              <a:t>Attempt times-out</a:t>
            </a:r>
            <a:endParaRPr lang="en-US" sz="1400" dirty="0">
              <a:latin typeface="+mn-lt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3575" y="4173538"/>
            <a:ext cx="1081088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CLOSED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12088" y="4130675"/>
            <a:ext cx="1223962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</a:t>
            </a:r>
            <a:r>
              <a:rPr lang="en-US" sz="1400" b="1" dirty="0">
                <a:solidFill>
                  <a:srgbClr val="000000"/>
                </a:solidFill>
                <a:latin typeface="Georgia"/>
                <a:cs typeface="+mn-cs"/>
              </a:rPr>
              <a:t>OPEN | FILTERED</a:t>
            </a:r>
            <a:endParaRPr lang="en-US" sz="1400" b="1" dirty="0">
              <a:latin typeface="+mj-lt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E49388EC-893A-4A3D-870B-5A8977107E40}" type="slidenum">
              <a:rPr lang="de-DE" smtClean="0">
                <a:cs typeface="Arial" charset="0"/>
              </a:rPr>
              <a:pPr/>
              <a:t>2</a:t>
            </a:fld>
            <a:endParaRPr lang="de-DE" smtClean="0">
              <a:cs typeface="Arial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790" y="1701602"/>
            <a:ext cx="6336506" cy="4103662"/>
          </a:xfrm>
        </p:spPr>
        <p:txBody>
          <a:bodyPr/>
          <a:lstStyle/>
          <a:p>
            <a:r>
              <a:rPr lang="en-US" b="0" dirty="0" smtClean="0"/>
              <a:t>Introduction to TCP/IP Networks</a:t>
            </a:r>
            <a:endParaRPr lang="en-US" dirty="0" smtClean="0"/>
          </a:p>
          <a:p>
            <a:r>
              <a:rPr lang="en-US" b="0" dirty="0" smtClean="0"/>
              <a:t>Port Scanning Techniques</a:t>
            </a:r>
          </a:p>
          <a:p>
            <a:r>
              <a:rPr lang="en-US" b="0" dirty="0" smtClean="0"/>
              <a:t>Idle Scanning</a:t>
            </a:r>
          </a:p>
          <a:p>
            <a:r>
              <a:rPr lang="en-US" b="0" dirty="0" smtClean="0"/>
              <a:t>Advanced Idle Scanning</a:t>
            </a:r>
          </a:p>
          <a:p>
            <a:r>
              <a:rPr lang="en-US" b="0" dirty="0" smtClean="0"/>
              <a:t>Revealing Trust Relationships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E2940D9D-29FF-4065-8209-9B29151E126D}" type="slidenum">
              <a:rPr lang="de-DE" smtClean="0">
                <a:cs typeface="Arial" charset="0"/>
              </a:rPr>
              <a:pPr/>
              <a:t>20</a:t>
            </a:fld>
            <a:endParaRPr lang="de-DE" smtClean="0">
              <a:cs typeface="Arial" charset="0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XMAS Scan</a:t>
            </a:r>
          </a:p>
        </p:txBody>
      </p:sp>
      <p:cxnSp>
        <p:nvCxnSpPr>
          <p:cNvPr id="38915" name="Straight Connector 6"/>
          <p:cNvCxnSpPr>
            <a:cxnSpLocks noChangeShapeType="1"/>
          </p:cNvCxnSpPr>
          <p:nvPr/>
        </p:nvCxnSpPr>
        <p:spPr bwMode="auto">
          <a:xfrm>
            <a:off x="1030288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8916" name="TextBox 8"/>
          <p:cNvSpPr txBox="1">
            <a:spLocks noChangeArrowheads="1"/>
          </p:cNvSpPr>
          <p:nvPr/>
        </p:nvSpPr>
        <p:spPr bwMode="auto">
          <a:xfrm>
            <a:off x="684213" y="2659063"/>
            <a:ext cx="7064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38917" name="TextBox 9"/>
          <p:cNvSpPr txBox="1">
            <a:spLocks noChangeArrowheads="1"/>
          </p:cNvSpPr>
          <p:nvPr/>
        </p:nvSpPr>
        <p:spPr bwMode="auto">
          <a:xfrm>
            <a:off x="2806700" y="2636838"/>
            <a:ext cx="7889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cxnSp>
        <p:nvCxnSpPr>
          <p:cNvPr id="38918" name="Straight Arrow Connector 11"/>
          <p:cNvCxnSpPr>
            <a:cxnSpLocks noChangeShapeType="1"/>
          </p:cNvCxnSpPr>
          <p:nvPr/>
        </p:nvCxnSpPr>
        <p:spPr bwMode="auto">
          <a:xfrm>
            <a:off x="1103313" y="3681413"/>
            <a:ext cx="2016125" cy="4318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cxnSp>
        <p:nvCxnSpPr>
          <p:cNvPr id="38919" name="Straight Arrow Connector 13"/>
          <p:cNvCxnSpPr>
            <a:cxnSpLocks noChangeShapeType="1"/>
          </p:cNvCxnSpPr>
          <p:nvPr/>
        </p:nvCxnSpPr>
        <p:spPr bwMode="auto">
          <a:xfrm flipH="1">
            <a:off x="1103313" y="4797425"/>
            <a:ext cx="2016125" cy="503238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38920" name="TextBox 14"/>
          <p:cNvSpPr txBox="1">
            <a:spLocks noChangeArrowheads="1"/>
          </p:cNvSpPr>
          <p:nvPr/>
        </p:nvSpPr>
        <p:spPr bwMode="auto">
          <a:xfrm rot="704856">
            <a:off x="1477963" y="3536950"/>
            <a:ext cx="1343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FIN/PSH/URG</a:t>
            </a:r>
          </a:p>
        </p:txBody>
      </p:sp>
      <p:sp>
        <p:nvSpPr>
          <p:cNvPr id="38921" name="TextBox 15"/>
          <p:cNvSpPr txBox="1">
            <a:spLocks noChangeArrowheads="1"/>
          </p:cNvSpPr>
          <p:nvPr/>
        </p:nvSpPr>
        <p:spPr bwMode="auto">
          <a:xfrm rot="-804034">
            <a:off x="1695450" y="4760913"/>
            <a:ext cx="542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74750" y="1433513"/>
            <a:ext cx="1800225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+mn-cs"/>
              </a:rPr>
              <a:t>CLOSED</a:t>
            </a:r>
          </a:p>
        </p:txBody>
      </p:sp>
      <p:pic>
        <p:nvPicPr>
          <p:cNvPr id="38923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" y="2349500"/>
            <a:ext cx="5715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8924" name="Straight Connector 22"/>
          <p:cNvCxnSpPr>
            <a:cxnSpLocks noChangeShapeType="1"/>
          </p:cNvCxnSpPr>
          <p:nvPr/>
        </p:nvCxnSpPr>
        <p:spPr bwMode="auto">
          <a:xfrm>
            <a:off x="3190875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5" name="Straight Connector 30"/>
          <p:cNvCxnSpPr>
            <a:cxnSpLocks noChangeShapeType="1"/>
          </p:cNvCxnSpPr>
          <p:nvPr/>
        </p:nvCxnSpPr>
        <p:spPr bwMode="auto">
          <a:xfrm>
            <a:off x="5580063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6" name="Straight Arrow Connector 31"/>
          <p:cNvCxnSpPr>
            <a:cxnSpLocks noChangeShapeType="1"/>
          </p:cNvCxnSpPr>
          <p:nvPr/>
        </p:nvCxnSpPr>
        <p:spPr bwMode="auto">
          <a:xfrm>
            <a:off x="5651500" y="3681413"/>
            <a:ext cx="2016125" cy="4318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38927" name="TextBox 33"/>
          <p:cNvSpPr txBox="1">
            <a:spLocks noChangeArrowheads="1"/>
          </p:cNvSpPr>
          <p:nvPr/>
        </p:nvSpPr>
        <p:spPr bwMode="auto">
          <a:xfrm rot="704856">
            <a:off x="6027738" y="3536950"/>
            <a:ext cx="13414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FIN/PSH/URG</a:t>
            </a:r>
          </a:p>
        </p:txBody>
      </p:sp>
      <p:cxnSp>
        <p:nvCxnSpPr>
          <p:cNvPr id="38928" name="Straight Connector 35"/>
          <p:cNvCxnSpPr>
            <a:cxnSpLocks noChangeShapeType="1"/>
          </p:cNvCxnSpPr>
          <p:nvPr/>
        </p:nvCxnSpPr>
        <p:spPr bwMode="auto">
          <a:xfrm>
            <a:off x="7740650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38929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6713" y="2349500"/>
            <a:ext cx="57308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30" name="TextBox 37"/>
          <p:cNvSpPr txBox="1">
            <a:spLocks noChangeArrowheads="1"/>
          </p:cNvSpPr>
          <p:nvPr/>
        </p:nvSpPr>
        <p:spPr bwMode="auto">
          <a:xfrm>
            <a:off x="5219700" y="2659063"/>
            <a:ext cx="7080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38931" name="TextBox 38"/>
          <p:cNvSpPr txBox="1">
            <a:spLocks noChangeArrowheads="1"/>
          </p:cNvSpPr>
          <p:nvPr/>
        </p:nvSpPr>
        <p:spPr bwMode="auto">
          <a:xfrm>
            <a:off x="7342188" y="2636838"/>
            <a:ext cx="7889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pic>
        <p:nvPicPr>
          <p:cNvPr id="38932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0025" y="2349500"/>
            <a:ext cx="5715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33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3788" y="2349500"/>
            <a:ext cx="5715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8934" name="Straight Connector 42"/>
          <p:cNvCxnSpPr>
            <a:cxnSpLocks noChangeShapeType="1"/>
          </p:cNvCxnSpPr>
          <p:nvPr/>
        </p:nvCxnSpPr>
        <p:spPr bwMode="auto">
          <a:xfrm>
            <a:off x="4427538" y="1268413"/>
            <a:ext cx="0" cy="489743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44" name="TextBox 43"/>
          <p:cNvSpPr txBox="1"/>
          <p:nvPr/>
        </p:nvSpPr>
        <p:spPr>
          <a:xfrm>
            <a:off x="5580063" y="1433513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+mn-cs"/>
              </a:rPr>
              <a:t>OPEN | FILTERED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76750" y="5229225"/>
            <a:ext cx="11160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400" dirty="0">
                <a:latin typeface="+mj-lt"/>
                <a:cs typeface="+mn-cs"/>
              </a:rPr>
              <a:t>Attempt times-out</a:t>
            </a:r>
            <a:endParaRPr lang="en-US" sz="1400" dirty="0">
              <a:latin typeface="+mn-lt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3575" y="4173538"/>
            <a:ext cx="1081088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CLOSED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12088" y="4130675"/>
            <a:ext cx="1223962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</a:t>
            </a:r>
            <a:r>
              <a:rPr lang="en-US" sz="1400" b="1" dirty="0">
                <a:solidFill>
                  <a:srgbClr val="000000"/>
                </a:solidFill>
                <a:latin typeface="Georgia"/>
                <a:cs typeface="+mn-cs"/>
              </a:rPr>
              <a:t>OPEN | FILTERED</a:t>
            </a:r>
            <a:endParaRPr lang="en-US" sz="1400" b="1" dirty="0">
              <a:latin typeface="+mj-lt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24D8E5D6-C4E7-429E-9916-3A68ABEC9C8C}" type="slidenum">
              <a:rPr lang="de-DE" smtClean="0">
                <a:cs typeface="Arial" charset="0"/>
              </a:rPr>
              <a:pPr/>
              <a:t>21</a:t>
            </a:fld>
            <a:endParaRPr lang="de-DE" smtClean="0">
              <a:cs typeface="Arial" charset="0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ACK Scan</a:t>
            </a:r>
          </a:p>
        </p:txBody>
      </p:sp>
      <p:cxnSp>
        <p:nvCxnSpPr>
          <p:cNvPr id="40963" name="Straight Connector 6"/>
          <p:cNvCxnSpPr>
            <a:cxnSpLocks noChangeShapeType="1"/>
          </p:cNvCxnSpPr>
          <p:nvPr/>
        </p:nvCxnSpPr>
        <p:spPr bwMode="auto">
          <a:xfrm>
            <a:off x="1030288" y="3213100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0964" name="TextBox 8"/>
          <p:cNvSpPr txBox="1">
            <a:spLocks noChangeArrowheads="1"/>
          </p:cNvSpPr>
          <p:nvPr/>
        </p:nvSpPr>
        <p:spPr bwMode="auto">
          <a:xfrm>
            <a:off x="684213" y="2801938"/>
            <a:ext cx="7064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40965" name="TextBox 9"/>
          <p:cNvSpPr txBox="1">
            <a:spLocks noChangeArrowheads="1"/>
          </p:cNvSpPr>
          <p:nvPr/>
        </p:nvSpPr>
        <p:spPr bwMode="auto">
          <a:xfrm>
            <a:off x="2806700" y="2781300"/>
            <a:ext cx="788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cxnSp>
        <p:nvCxnSpPr>
          <p:cNvPr id="40966" name="Straight Arrow Connector 11"/>
          <p:cNvCxnSpPr>
            <a:cxnSpLocks noChangeShapeType="1"/>
          </p:cNvCxnSpPr>
          <p:nvPr/>
        </p:nvCxnSpPr>
        <p:spPr bwMode="auto">
          <a:xfrm>
            <a:off x="1103313" y="3825875"/>
            <a:ext cx="2016125" cy="4318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cxnSp>
        <p:nvCxnSpPr>
          <p:cNvPr id="40967" name="Straight Arrow Connector 13"/>
          <p:cNvCxnSpPr>
            <a:cxnSpLocks noChangeShapeType="1"/>
          </p:cNvCxnSpPr>
          <p:nvPr/>
        </p:nvCxnSpPr>
        <p:spPr bwMode="auto">
          <a:xfrm flipH="1">
            <a:off x="1103313" y="4941888"/>
            <a:ext cx="2016125" cy="50323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0968" name="TextBox 14"/>
          <p:cNvSpPr txBox="1">
            <a:spLocks noChangeArrowheads="1"/>
          </p:cNvSpPr>
          <p:nvPr/>
        </p:nvSpPr>
        <p:spPr bwMode="auto">
          <a:xfrm rot="704856">
            <a:off x="1871663" y="3681413"/>
            <a:ext cx="555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ACK</a:t>
            </a:r>
          </a:p>
        </p:txBody>
      </p:sp>
      <p:sp>
        <p:nvSpPr>
          <p:cNvPr id="40969" name="TextBox 15"/>
          <p:cNvSpPr txBox="1">
            <a:spLocks noChangeArrowheads="1"/>
          </p:cNvSpPr>
          <p:nvPr/>
        </p:nvSpPr>
        <p:spPr bwMode="auto">
          <a:xfrm rot="-804034">
            <a:off x="1695450" y="4905375"/>
            <a:ext cx="54292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1550" y="1268413"/>
            <a:ext cx="2305050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+mn-cs"/>
              </a:rPr>
              <a:t>UNFILTERED</a:t>
            </a:r>
          </a:p>
          <a:p>
            <a:pPr algn="ctr">
              <a:defRPr/>
            </a:pPr>
            <a:r>
              <a:rPr lang="en-US" sz="1600" dirty="0">
                <a:latin typeface="+mj-lt"/>
                <a:cs typeface="+mn-cs"/>
              </a:rPr>
              <a:t>Stateless Inspection or No Firewall</a:t>
            </a:r>
          </a:p>
        </p:txBody>
      </p:sp>
      <p:pic>
        <p:nvPicPr>
          <p:cNvPr id="40971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" y="2492375"/>
            <a:ext cx="5715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0972" name="Straight Connector 22"/>
          <p:cNvCxnSpPr>
            <a:cxnSpLocks noChangeShapeType="1"/>
          </p:cNvCxnSpPr>
          <p:nvPr/>
        </p:nvCxnSpPr>
        <p:spPr bwMode="auto">
          <a:xfrm>
            <a:off x="3190875" y="3213100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3" name="Straight Connector 30"/>
          <p:cNvCxnSpPr>
            <a:cxnSpLocks noChangeShapeType="1"/>
          </p:cNvCxnSpPr>
          <p:nvPr/>
        </p:nvCxnSpPr>
        <p:spPr bwMode="auto">
          <a:xfrm>
            <a:off x="5580063" y="3213100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4" name="Straight Arrow Connector 31"/>
          <p:cNvCxnSpPr>
            <a:cxnSpLocks noChangeShapeType="1"/>
          </p:cNvCxnSpPr>
          <p:nvPr/>
        </p:nvCxnSpPr>
        <p:spPr bwMode="auto">
          <a:xfrm>
            <a:off x="5651500" y="3825875"/>
            <a:ext cx="2016125" cy="4318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40975" name="TextBox 33"/>
          <p:cNvSpPr txBox="1">
            <a:spLocks noChangeArrowheads="1"/>
          </p:cNvSpPr>
          <p:nvPr/>
        </p:nvSpPr>
        <p:spPr bwMode="auto">
          <a:xfrm rot="704856">
            <a:off x="6421438" y="3681413"/>
            <a:ext cx="554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ACK</a:t>
            </a:r>
          </a:p>
        </p:txBody>
      </p:sp>
      <p:cxnSp>
        <p:nvCxnSpPr>
          <p:cNvPr id="40976" name="Straight Connector 35"/>
          <p:cNvCxnSpPr>
            <a:cxnSpLocks noChangeShapeType="1"/>
          </p:cNvCxnSpPr>
          <p:nvPr/>
        </p:nvCxnSpPr>
        <p:spPr bwMode="auto">
          <a:xfrm>
            <a:off x="7740650" y="3213100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40977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6713" y="2492375"/>
            <a:ext cx="5730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8" name="TextBox 37"/>
          <p:cNvSpPr txBox="1">
            <a:spLocks noChangeArrowheads="1"/>
          </p:cNvSpPr>
          <p:nvPr/>
        </p:nvSpPr>
        <p:spPr bwMode="auto">
          <a:xfrm>
            <a:off x="5219700" y="2801938"/>
            <a:ext cx="708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40979" name="TextBox 38"/>
          <p:cNvSpPr txBox="1">
            <a:spLocks noChangeArrowheads="1"/>
          </p:cNvSpPr>
          <p:nvPr/>
        </p:nvSpPr>
        <p:spPr bwMode="auto">
          <a:xfrm>
            <a:off x="7342188" y="2781300"/>
            <a:ext cx="7889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pic>
        <p:nvPicPr>
          <p:cNvPr id="40980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0025" y="2492375"/>
            <a:ext cx="5715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1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3788" y="2492375"/>
            <a:ext cx="5715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0982" name="Straight Connector 42"/>
          <p:cNvCxnSpPr>
            <a:cxnSpLocks noChangeShapeType="1"/>
          </p:cNvCxnSpPr>
          <p:nvPr/>
        </p:nvCxnSpPr>
        <p:spPr bwMode="auto">
          <a:xfrm>
            <a:off x="4427538" y="1268413"/>
            <a:ext cx="0" cy="5040312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44" name="TextBox 43"/>
          <p:cNvSpPr txBox="1"/>
          <p:nvPr/>
        </p:nvSpPr>
        <p:spPr>
          <a:xfrm>
            <a:off x="5580063" y="1403350"/>
            <a:ext cx="2087562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+mn-cs"/>
              </a:rPr>
              <a:t>FILTERED</a:t>
            </a:r>
          </a:p>
          <a:p>
            <a:pPr algn="ctr">
              <a:defRPr/>
            </a:pPr>
            <a:r>
              <a:rPr lang="en-US" sz="1600" dirty="0" err="1">
                <a:latin typeface="+mj-lt"/>
                <a:cs typeface="+mn-cs"/>
              </a:rPr>
              <a:t>Stateful</a:t>
            </a:r>
            <a:r>
              <a:rPr lang="en-US" sz="1600" dirty="0">
                <a:latin typeface="+mj-lt"/>
                <a:cs typeface="+mn-cs"/>
              </a:rPr>
              <a:t> Inspection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76750" y="5373688"/>
            <a:ext cx="1116013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400" dirty="0">
                <a:latin typeface="+mj-lt"/>
                <a:cs typeface="+mn-cs"/>
              </a:rPr>
              <a:t>Attempt times-out</a:t>
            </a:r>
            <a:endParaRPr lang="en-US" sz="1400" dirty="0">
              <a:latin typeface="+mn-lt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3575" y="4316413"/>
            <a:ext cx="1081088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OPEN | CLOSED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12088" y="4273550"/>
            <a:ext cx="1223962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</a:t>
            </a:r>
            <a:r>
              <a:rPr lang="en-US" sz="1400" b="1" dirty="0">
                <a:solidFill>
                  <a:srgbClr val="000000"/>
                </a:solidFill>
                <a:latin typeface="Georgia"/>
                <a:cs typeface="+mn-cs"/>
              </a:rPr>
              <a:t>FILTERED</a:t>
            </a:r>
            <a:endParaRPr lang="en-US" sz="1400" b="1" dirty="0">
              <a:latin typeface="+mj-lt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F19B0AAF-3299-4DA8-B6FE-0C2F80CFF28C}" type="slidenum">
              <a:rPr lang="de-DE" smtClean="0">
                <a:cs typeface="Arial" charset="0"/>
              </a:rPr>
              <a:pPr/>
              <a:t>22</a:t>
            </a:fld>
            <a:endParaRPr lang="de-DE" smtClean="0"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Port Scanning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7993063" cy="5256212"/>
          </a:xfrm>
        </p:spPr>
        <p:txBody>
          <a:bodyPr/>
          <a:lstStyle/>
          <a:p>
            <a:r>
              <a:rPr lang="en-US" b="0" smtClean="0"/>
              <a:t>It is a technique to detect which UDP enabled services are running/listening on the target host</a:t>
            </a:r>
          </a:p>
          <a:p>
            <a:r>
              <a:rPr lang="en-US" b="0" smtClean="0"/>
              <a:t>UDP is a connectionless protocol, hence there is no Three-Way-Handshake and no flags</a:t>
            </a:r>
          </a:p>
          <a:p>
            <a:r>
              <a:rPr lang="en-US" b="0" smtClean="0"/>
              <a:t>The protocol is not responsible to indicate whether a connection has been established. This is the job of upper layer protocols</a:t>
            </a:r>
          </a:p>
          <a:p>
            <a:r>
              <a:rPr lang="en-US" b="0" smtClean="0"/>
              <a:t>Therefore we don’t detect open ports but closed ones</a:t>
            </a:r>
          </a:p>
          <a:p>
            <a:r>
              <a:rPr lang="en-US" b="0" smtClean="0"/>
              <a:t>We can also use application protocols to find open ports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FBED30A9-3379-4828-B8AA-5FFD6B405873}" type="slidenum">
              <a:rPr lang="de-DE" smtClean="0">
                <a:cs typeface="Arial" charset="0"/>
              </a:rPr>
              <a:pPr/>
              <a:t>23</a:t>
            </a:fld>
            <a:endParaRPr lang="de-DE" smtClean="0">
              <a:cs typeface="Arial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UDP Scan – Regular</a:t>
            </a:r>
          </a:p>
        </p:txBody>
      </p:sp>
      <p:cxnSp>
        <p:nvCxnSpPr>
          <p:cNvPr id="44035" name="Straight Connector 6"/>
          <p:cNvCxnSpPr>
            <a:cxnSpLocks noChangeShapeType="1"/>
          </p:cNvCxnSpPr>
          <p:nvPr/>
        </p:nvCxnSpPr>
        <p:spPr bwMode="auto">
          <a:xfrm>
            <a:off x="1030288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4036" name="TextBox 8"/>
          <p:cNvSpPr txBox="1">
            <a:spLocks noChangeArrowheads="1"/>
          </p:cNvSpPr>
          <p:nvPr/>
        </p:nvSpPr>
        <p:spPr bwMode="auto">
          <a:xfrm>
            <a:off x="684213" y="2659063"/>
            <a:ext cx="7064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44037" name="TextBox 9"/>
          <p:cNvSpPr txBox="1">
            <a:spLocks noChangeArrowheads="1"/>
          </p:cNvSpPr>
          <p:nvPr/>
        </p:nvSpPr>
        <p:spPr bwMode="auto">
          <a:xfrm>
            <a:off x="2806700" y="2636838"/>
            <a:ext cx="7889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cxnSp>
        <p:nvCxnSpPr>
          <p:cNvPr id="44038" name="Straight Arrow Connector 11"/>
          <p:cNvCxnSpPr>
            <a:cxnSpLocks noChangeShapeType="1"/>
          </p:cNvCxnSpPr>
          <p:nvPr/>
        </p:nvCxnSpPr>
        <p:spPr bwMode="auto">
          <a:xfrm>
            <a:off x="1103313" y="3681413"/>
            <a:ext cx="2016125" cy="4318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cxnSp>
        <p:nvCxnSpPr>
          <p:cNvPr id="44039" name="Straight Arrow Connector 13"/>
          <p:cNvCxnSpPr>
            <a:cxnSpLocks noChangeShapeType="1"/>
          </p:cNvCxnSpPr>
          <p:nvPr/>
        </p:nvCxnSpPr>
        <p:spPr bwMode="auto">
          <a:xfrm flipH="1">
            <a:off x="1103313" y="4797425"/>
            <a:ext cx="2016125" cy="503238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4040" name="TextBox 14"/>
          <p:cNvSpPr txBox="1">
            <a:spLocks noChangeArrowheads="1"/>
          </p:cNvSpPr>
          <p:nvPr/>
        </p:nvSpPr>
        <p:spPr bwMode="auto">
          <a:xfrm rot="704856">
            <a:off x="1570038" y="3536950"/>
            <a:ext cx="1158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UDP Packet</a:t>
            </a:r>
          </a:p>
        </p:txBody>
      </p:sp>
      <p:sp>
        <p:nvSpPr>
          <p:cNvPr id="44041" name="TextBox 15"/>
          <p:cNvSpPr txBox="1">
            <a:spLocks noChangeArrowheads="1"/>
          </p:cNvSpPr>
          <p:nvPr/>
        </p:nvSpPr>
        <p:spPr bwMode="auto">
          <a:xfrm rot="-840041">
            <a:off x="1050925" y="4695825"/>
            <a:ext cx="2073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ICMP Port Unreachable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74750" y="1433513"/>
            <a:ext cx="1800225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+mn-cs"/>
              </a:rPr>
              <a:t>CLOSED</a:t>
            </a:r>
          </a:p>
        </p:txBody>
      </p:sp>
      <p:pic>
        <p:nvPicPr>
          <p:cNvPr id="44043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" y="2349500"/>
            <a:ext cx="5715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044" name="Straight Connector 22"/>
          <p:cNvCxnSpPr>
            <a:cxnSpLocks noChangeShapeType="1"/>
          </p:cNvCxnSpPr>
          <p:nvPr/>
        </p:nvCxnSpPr>
        <p:spPr bwMode="auto">
          <a:xfrm>
            <a:off x="3190875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5" name="Straight Connector 30"/>
          <p:cNvCxnSpPr>
            <a:cxnSpLocks noChangeShapeType="1"/>
          </p:cNvCxnSpPr>
          <p:nvPr/>
        </p:nvCxnSpPr>
        <p:spPr bwMode="auto">
          <a:xfrm>
            <a:off x="5580063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4046" name="Straight Arrow Connector 31"/>
          <p:cNvCxnSpPr>
            <a:cxnSpLocks noChangeShapeType="1"/>
          </p:cNvCxnSpPr>
          <p:nvPr/>
        </p:nvCxnSpPr>
        <p:spPr bwMode="auto">
          <a:xfrm>
            <a:off x="5651500" y="3681413"/>
            <a:ext cx="2016125" cy="4318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44047" name="TextBox 33"/>
          <p:cNvSpPr txBox="1">
            <a:spLocks noChangeArrowheads="1"/>
          </p:cNvSpPr>
          <p:nvPr/>
        </p:nvSpPr>
        <p:spPr bwMode="auto">
          <a:xfrm rot="704856">
            <a:off x="6119813" y="3536950"/>
            <a:ext cx="1158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UDP Packet</a:t>
            </a:r>
          </a:p>
        </p:txBody>
      </p:sp>
      <p:cxnSp>
        <p:nvCxnSpPr>
          <p:cNvPr id="44048" name="Straight Connector 35"/>
          <p:cNvCxnSpPr>
            <a:cxnSpLocks noChangeShapeType="1"/>
          </p:cNvCxnSpPr>
          <p:nvPr/>
        </p:nvCxnSpPr>
        <p:spPr bwMode="auto">
          <a:xfrm>
            <a:off x="7740650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44049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6713" y="2349500"/>
            <a:ext cx="57308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50" name="TextBox 37"/>
          <p:cNvSpPr txBox="1">
            <a:spLocks noChangeArrowheads="1"/>
          </p:cNvSpPr>
          <p:nvPr/>
        </p:nvSpPr>
        <p:spPr bwMode="auto">
          <a:xfrm>
            <a:off x="5219700" y="2659063"/>
            <a:ext cx="7080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44051" name="TextBox 38"/>
          <p:cNvSpPr txBox="1">
            <a:spLocks noChangeArrowheads="1"/>
          </p:cNvSpPr>
          <p:nvPr/>
        </p:nvSpPr>
        <p:spPr bwMode="auto">
          <a:xfrm>
            <a:off x="7342188" y="2636838"/>
            <a:ext cx="7889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pic>
        <p:nvPicPr>
          <p:cNvPr id="44052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0025" y="2349500"/>
            <a:ext cx="5715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53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3788" y="2349500"/>
            <a:ext cx="5715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054" name="Straight Connector 42"/>
          <p:cNvCxnSpPr>
            <a:cxnSpLocks noChangeShapeType="1"/>
          </p:cNvCxnSpPr>
          <p:nvPr/>
        </p:nvCxnSpPr>
        <p:spPr bwMode="auto">
          <a:xfrm>
            <a:off x="4427538" y="1268413"/>
            <a:ext cx="0" cy="489743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44" name="TextBox 43"/>
          <p:cNvSpPr txBox="1"/>
          <p:nvPr/>
        </p:nvSpPr>
        <p:spPr>
          <a:xfrm>
            <a:off x="5580063" y="1433513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+mn-cs"/>
              </a:rPr>
              <a:t>OPEN | FILTERED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76750" y="5229225"/>
            <a:ext cx="11160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400" dirty="0">
                <a:latin typeface="+mj-lt"/>
                <a:cs typeface="+mn-cs"/>
              </a:rPr>
              <a:t>Attempt times-out</a:t>
            </a:r>
            <a:endParaRPr lang="en-US" sz="1400" dirty="0">
              <a:latin typeface="+mn-lt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3575" y="4173538"/>
            <a:ext cx="1081088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CLOSED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812088" y="4130675"/>
            <a:ext cx="1223962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is </a:t>
            </a:r>
            <a:r>
              <a:rPr lang="en-US" sz="1400" b="1" dirty="0">
                <a:solidFill>
                  <a:srgbClr val="000000"/>
                </a:solidFill>
                <a:latin typeface="Georgia"/>
                <a:cs typeface="+mn-cs"/>
              </a:rPr>
              <a:t>OPEN | FILTERED</a:t>
            </a:r>
            <a:endParaRPr lang="en-US" sz="1400" b="1" dirty="0">
              <a:latin typeface="+mj-lt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05E68BAB-5D06-4B55-AAD6-62A087E6D2D6}" type="slidenum">
              <a:rPr lang="de-DE" smtClean="0">
                <a:cs typeface="Arial" charset="0"/>
              </a:rPr>
              <a:pPr/>
              <a:t>24</a:t>
            </a:fld>
            <a:endParaRPr lang="de-DE" smtClean="0">
              <a:cs typeface="Arial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Scan – Protocol Specific</a:t>
            </a:r>
          </a:p>
        </p:txBody>
      </p:sp>
      <p:cxnSp>
        <p:nvCxnSpPr>
          <p:cNvPr id="46083" name="Straight Connector 6"/>
          <p:cNvCxnSpPr>
            <a:cxnSpLocks noChangeShapeType="1"/>
          </p:cNvCxnSpPr>
          <p:nvPr/>
        </p:nvCxnSpPr>
        <p:spPr bwMode="auto">
          <a:xfrm>
            <a:off x="1030288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6084" name="TextBox 8"/>
          <p:cNvSpPr txBox="1">
            <a:spLocks noChangeArrowheads="1"/>
          </p:cNvSpPr>
          <p:nvPr/>
        </p:nvSpPr>
        <p:spPr bwMode="auto">
          <a:xfrm>
            <a:off x="684213" y="2659063"/>
            <a:ext cx="7064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46085" name="TextBox 9"/>
          <p:cNvSpPr txBox="1">
            <a:spLocks noChangeArrowheads="1"/>
          </p:cNvSpPr>
          <p:nvPr/>
        </p:nvSpPr>
        <p:spPr bwMode="auto">
          <a:xfrm>
            <a:off x="2806700" y="2636838"/>
            <a:ext cx="7889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cxnSp>
        <p:nvCxnSpPr>
          <p:cNvPr id="46086" name="Straight Arrow Connector 11"/>
          <p:cNvCxnSpPr>
            <a:cxnSpLocks noChangeShapeType="1"/>
          </p:cNvCxnSpPr>
          <p:nvPr/>
        </p:nvCxnSpPr>
        <p:spPr bwMode="auto">
          <a:xfrm>
            <a:off x="1103313" y="3681413"/>
            <a:ext cx="2016125" cy="4318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cxnSp>
        <p:nvCxnSpPr>
          <p:cNvPr id="46087" name="Straight Arrow Connector 13"/>
          <p:cNvCxnSpPr>
            <a:cxnSpLocks noChangeShapeType="1"/>
          </p:cNvCxnSpPr>
          <p:nvPr/>
        </p:nvCxnSpPr>
        <p:spPr bwMode="auto">
          <a:xfrm flipH="1">
            <a:off x="1103313" y="4797425"/>
            <a:ext cx="2016125" cy="503238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6088" name="TextBox 14"/>
          <p:cNvSpPr txBox="1">
            <a:spLocks noChangeArrowheads="1"/>
          </p:cNvSpPr>
          <p:nvPr/>
        </p:nvSpPr>
        <p:spPr bwMode="auto">
          <a:xfrm rot="732906">
            <a:off x="1381125" y="3354388"/>
            <a:ext cx="15367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/>
              <a:t>UDP Packet  </a:t>
            </a:r>
          </a:p>
          <a:p>
            <a:pPr algn="ctr"/>
            <a:r>
              <a:rPr lang="en-US" sz="1400"/>
              <a:t>(SNMP Request)</a:t>
            </a:r>
          </a:p>
        </p:txBody>
      </p:sp>
      <p:sp>
        <p:nvSpPr>
          <p:cNvPr id="46089" name="TextBox 15"/>
          <p:cNvSpPr txBox="1">
            <a:spLocks noChangeArrowheads="1"/>
          </p:cNvSpPr>
          <p:nvPr/>
        </p:nvSpPr>
        <p:spPr bwMode="auto">
          <a:xfrm rot="-840041">
            <a:off x="1423988" y="4518025"/>
            <a:ext cx="1327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UDP Packet </a:t>
            </a:r>
          </a:p>
          <a:p>
            <a:r>
              <a:rPr lang="en-US" sz="1400"/>
              <a:t>(SNMP Reply)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74750" y="1433513"/>
            <a:ext cx="1800225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+mn-cs"/>
              </a:rPr>
              <a:t>OPEN</a:t>
            </a:r>
          </a:p>
        </p:txBody>
      </p:sp>
      <p:pic>
        <p:nvPicPr>
          <p:cNvPr id="46091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" y="2349500"/>
            <a:ext cx="5715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092" name="Straight Connector 22"/>
          <p:cNvCxnSpPr>
            <a:cxnSpLocks noChangeShapeType="1"/>
          </p:cNvCxnSpPr>
          <p:nvPr/>
        </p:nvCxnSpPr>
        <p:spPr bwMode="auto">
          <a:xfrm>
            <a:off x="3190875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3" name="Straight Connector 30"/>
          <p:cNvCxnSpPr>
            <a:cxnSpLocks noChangeShapeType="1"/>
          </p:cNvCxnSpPr>
          <p:nvPr/>
        </p:nvCxnSpPr>
        <p:spPr bwMode="auto">
          <a:xfrm>
            <a:off x="5580063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4" name="Straight Arrow Connector 31"/>
          <p:cNvCxnSpPr>
            <a:cxnSpLocks noChangeShapeType="1"/>
          </p:cNvCxnSpPr>
          <p:nvPr/>
        </p:nvCxnSpPr>
        <p:spPr bwMode="auto">
          <a:xfrm>
            <a:off x="5651500" y="3681413"/>
            <a:ext cx="2016125" cy="4318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46095" name="TextBox 33"/>
          <p:cNvSpPr txBox="1">
            <a:spLocks noChangeArrowheads="1"/>
          </p:cNvSpPr>
          <p:nvPr/>
        </p:nvSpPr>
        <p:spPr bwMode="auto">
          <a:xfrm rot="727801">
            <a:off x="5930900" y="3346450"/>
            <a:ext cx="15351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/>
              <a:t>UDP Packet  </a:t>
            </a:r>
          </a:p>
          <a:p>
            <a:pPr algn="ctr"/>
            <a:r>
              <a:rPr lang="en-US" sz="1400"/>
              <a:t>(SNMP Request)</a:t>
            </a:r>
          </a:p>
        </p:txBody>
      </p:sp>
      <p:cxnSp>
        <p:nvCxnSpPr>
          <p:cNvPr id="46096" name="Straight Connector 35"/>
          <p:cNvCxnSpPr>
            <a:cxnSpLocks noChangeShapeType="1"/>
          </p:cNvCxnSpPr>
          <p:nvPr/>
        </p:nvCxnSpPr>
        <p:spPr bwMode="auto">
          <a:xfrm>
            <a:off x="7740650" y="3068638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46097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06713" y="2349500"/>
            <a:ext cx="57308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98" name="TextBox 37"/>
          <p:cNvSpPr txBox="1">
            <a:spLocks noChangeArrowheads="1"/>
          </p:cNvSpPr>
          <p:nvPr/>
        </p:nvSpPr>
        <p:spPr bwMode="auto">
          <a:xfrm>
            <a:off x="5219700" y="2659063"/>
            <a:ext cx="7080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46099" name="TextBox 38"/>
          <p:cNvSpPr txBox="1">
            <a:spLocks noChangeArrowheads="1"/>
          </p:cNvSpPr>
          <p:nvPr/>
        </p:nvSpPr>
        <p:spPr bwMode="auto">
          <a:xfrm>
            <a:off x="7342188" y="2636838"/>
            <a:ext cx="7889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pic>
        <p:nvPicPr>
          <p:cNvPr id="46100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0025" y="2349500"/>
            <a:ext cx="5715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101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3788" y="2349500"/>
            <a:ext cx="57150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102" name="Straight Connector 42"/>
          <p:cNvCxnSpPr>
            <a:cxnSpLocks noChangeShapeType="1"/>
          </p:cNvCxnSpPr>
          <p:nvPr/>
        </p:nvCxnSpPr>
        <p:spPr bwMode="auto">
          <a:xfrm>
            <a:off x="4427538" y="1268413"/>
            <a:ext cx="0" cy="489743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44" name="TextBox 43"/>
          <p:cNvSpPr txBox="1"/>
          <p:nvPr/>
        </p:nvSpPr>
        <p:spPr>
          <a:xfrm>
            <a:off x="5580063" y="1433513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+mn-cs"/>
              </a:rPr>
              <a:t>FILTERED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76750" y="5229225"/>
            <a:ext cx="11160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400" dirty="0">
                <a:latin typeface="+mj-lt"/>
                <a:cs typeface="+mn-cs"/>
              </a:rPr>
              <a:t>Attempt times-out</a:t>
            </a:r>
            <a:endParaRPr lang="en-US" sz="1400" dirty="0">
              <a:latin typeface="+mn-lt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3575" y="4195763"/>
            <a:ext cx="1152525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161  OPEN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751763" y="4130675"/>
            <a:ext cx="1223962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latin typeface="+mj-lt"/>
                <a:cs typeface="+mn-cs"/>
              </a:rPr>
              <a:t>Port 161</a:t>
            </a:r>
          </a:p>
          <a:p>
            <a:pPr>
              <a:defRPr/>
            </a:pPr>
            <a:r>
              <a:rPr lang="en-US" sz="1400" b="1" dirty="0">
                <a:solidFill>
                  <a:srgbClr val="000000"/>
                </a:solidFill>
                <a:latin typeface="Georgia"/>
                <a:cs typeface="+mn-cs"/>
              </a:rPr>
              <a:t> FILTERED</a:t>
            </a:r>
            <a:endParaRPr lang="en-US" sz="1400" b="1" dirty="0">
              <a:latin typeface="+mj-lt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BC677335-609E-4E88-AAD3-47F12AC8BBBB}" type="slidenum">
              <a:rPr lang="de-DE" smtClean="0">
                <a:cs typeface="Arial" charset="0"/>
              </a:rPr>
              <a:pPr/>
              <a:t>25</a:t>
            </a:fld>
            <a:endParaRPr lang="de-DE" smtClean="0">
              <a:cs typeface="Arial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Advanced Stuff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420938"/>
            <a:ext cx="7993063" cy="2376487"/>
          </a:xfrm>
        </p:spPr>
        <p:txBody>
          <a:bodyPr anchor="ctr"/>
          <a:lstStyle/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3600" smtClean="0">
                <a:ea typeface="Arial Unicode MS" pitchFamily="34" charset="-128"/>
                <a:cs typeface="Arial Unicode MS" pitchFamily="34" charset="-128"/>
              </a:rPr>
              <a:t>IDLE   SCANNING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A2975F36-31B2-4610-9930-690654A70A67}" type="slidenum">
              <a:rPr lang="de-DE" smtClean="0">
                <a:cs typeface="Arial" charset="0"/>
              </a:rPr>
              <a:pPr/>
              <a:t>26</a:t>
            </a:fld>
            <a:endParaRPr lang="de-DE" smtClean="0">
              <a:cs typeface="Arial" charset="0"/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7993063" cy="4608512"/>
          </a:xfrm>
        </p:spPr>
        <p:txBody>
          <a:bodyPr/>
          <a:lstStyle/>
          <a:p>
            <a:r>
              <a:rPr lang="en-US" b="0" smtClean="0"/>
              <a:t>The most stealthy scan technique so far…</a:t>
            </a:r>
          </a:p>
          <a:p>
            <a:pPr lvl="1"/>
            <a:r>
              <a:rPr lang="en-US" smtClean="0"/>
              <a:t>The attacker never sends traffic to the target using his/her real IP address, but instead..</a:t>
            </a:r>
          </a:p>
          <a:p>
            <a:pPr lvl="1"/>
            <a:r>
              <a:rPr lang="en-US" smtClean="0"/>
              <a:t>“Instructs” a victim machine (zombie) to do it for him/her</a:t>
            </a:r>
          </a:p>
          <a:p>
            <a:pPr lvl="1"/>
            <a:r>
              <a:rPr lang="en-US" smtClean="0"/>
              <a:t>If a security administrator or an IPS takes action against the “attacker”, it is the poor zombie who will take the blame  (blacklisted or reported to the authorities)</a:t>
            </a:r>
          </a:p>
          <a:p>
            <a:pPr lvl="1"/>
            <a:r>
              <a:rPr lang="en-US" smtClean="0"/>
              <a:t>The scan traverses the target’s firewall based on the rules that apply for the zombie host (not the attacker’s host)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5EB60A60-D8B7-43E0-9088-17959AD0F68F}" type="slidenum">
              <a:rPr lang="de-DE" smtClean="0">
                <a:cs typeface="Arial" charset="0"/>
              </a:rPr>
              <a:pPr/>
              <a:t>27</a:t>
            </a:fld>
            <a:endParaRPr lang="de-DE" smtClean="0">
              <a:cs typeface="Arial" charset="0"/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184775"/>
          </a:xfrm>
        </p:spPr>
        <p:txBody>
          <a:bodyPr/>
          <a:lstStyle/>
          <a:p>
            <a:r>
              <a:rPr lang="en-US" b="0" dirty="0" smtClean="0"/>
              <a:t>In order for the scan to work properly: </a:t>
            </a:r>
          </a:p>
          <a:p>
            <a:pPr lvl="1"/>
            <a:r>
              <a:rPr lang="en-US" dirty="0" smtClean="0"/>
              <a:t>The zombie must generate incremental IP IDs globally (not per session/host)</a:t>
            </a:r>
          </a:p>
          <a:p>
            <a:pPr lvl="1"/>
            <a:r>
              <a:rPr lang="en-US" dirty="0" smtClean="0"/>
              <a:t>The zombie must accept TCP SYN/ACK packets (no </a:t>
            </a:r>
            <a:r>
              <a:rPr lang="en-US" dirty="0" err="1" smtClean="0"/>
              <a:t>stateful</a:t>
            </a:r>
            <a:r>
              <a:rPr lang="en-US" dirty="0" smtClean="0"/>
              <a:t> filtering for incoming packets)</a:t>
            </a:r>
          </a:p>
          <a:p>
            <a:pPr lvl="1"/>
            <a:r>
              <a:rPr lang="en-US" dirty="0" smtClean="0"/>
              <a:t>The zombie must be idle (no traffic generated)</a:t>
            </a:r>
          </a:p>
          <a:p>
            <a:pPr lvl="1"/>
            <a:r>
              <a:rPr lang="en-US" dirty="0" smtClean="0"/>
              <a:t>The attacker must be able to spoof his IP address (no </a:t>
            </a:r>
            <a:r>
              <a:rPr lang="en-US" dirty="0" err="1" smtClean="0"/>
              <a:t>NATing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attacker must be able to send TCP SYN/ACK packets (no </a:t>
            </a:r>
            <a:r>
              <a:rPr lang="en-US" dirty="0" err="1" smtClean="0"/>
              <a:t>stateful</a:t>
            </a:r>
            <a:r>
              <a:rPr lang="en-US" dirty="0" smtClean="0"/>
              <a:t> filtering on his end, for outgoing packets)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EDCBD662-9740-486D-BCCF-CBDE66A43492}" type="slidenum">
              <a:rPr lang="de-DE" smtClean="0">
                <a:cs typeface="Arial" charset="0"/>
              </a:rPr>
              <a:pPr/>
              <a:t>28</a:t>
            </a:fld>
            <a:endParaRPr lang="de-DE" smtClean="0">
              <a:cs typeface="Arial" charset="0"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Header </a:t>
            </a:r>
          </a:p>
        </p:txBody>
      </p:sp>
      <p:pic>
        <p:nvPicPr>
          <p:cNvPr id="5325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813" y="2601913"/>
            <a:ext cx="833437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419475" y="2079625"/>
            <a:ext cx="23050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+mj-lt"/>
                <a:cs typeface="+mn-cs"/>
              </a:rPr>
              <a:t>IP Header Format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771775" y="3368675"/>
            <a:ext cx="1584325" cy="433388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68E9EE0D-607C-426D-AD05-D4F04697E60C}" type="slidenum">
              <a:rPr lang="de-DE" smtClean="0">
                <a:cs typeface="Arial" charset="0"/>
              </a:rPr>
              <a:pPr/>
              <a:t>29</a:t>
            </a:fld>
            <a:endParaRPr lang="de-DE" smtClean="0">
              <a:cs typeface="Arial" charset="0"/>
            </a:endParaRP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Behavior</a:t>
            </a:r>
          </a:p>
        </p:txBody>
      </p:sp>
      <p:cxnSp>
        <p:nvCxnSpPr>
          <p:cNvPr id="55299" name="Straight Connector 6"/>
          <p:cNvCxnSpPr>
            <a:cxnSpLocks noChangeShapeType="1"/>
          </p:cNvCxnSpPr>
          <p:nvPr/>
        </p:nvCxnSpPr>
        <p:spPr bwMode="auto">
          <a:xfrm>
            <a:off x="755650" y="3357563"/>
            <a:ext cx="0" cy="28082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00" name="Straight Connector 7"/>
          <p:cNvCxnSpPr>
            <a:cxnSpLocks noChangeShapeType="1"/>
          </p:cNvCxnSpPr>
          <p:nvPr/>
        </p:nvCxnSpPr>
        <p:spPr bwMode="auto">
          <a:xfrm flipH="1">
            <a:off x="2398713" y="3357563"/>
            <a:ext cx="12700" cy="28082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5301" name="TextBox 8"/>
          <p:cNvSpPr txBox="1">
            <a:spLocks noChangeArrowheads="1"/>
          </p:cNvSpPr>
          <p:nvPr/>
        </p:nvSpPr>
        <p:spPr bwMode="auto">
          <a:xfrm>
            <a:off x="395288" y="3017838"/>
            <a:ext cx="708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55302" name="TextBox 9"/>
          <p:cNvSpPr txBox="1">
            <a:spLocks noChangeArrowheads="1"/>
          </p:cNvSpPr>
          <p:nvPr/>
        </p:nvSpPr>
        <p:spPr bwMode="auto">
          <a:xfrm>
            <a:off x="1979613" y="3017838"/>
            <a:ext cx="7889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cxnSp>
        <p:nvCxnSpPr>
          <p:cNvPr id="55303" name="Straight Arrow Connector 11"/>
          <p:cNvCxnSpPr>
            <a:cxnSpLocks noChangeShapeType="1"/>
          </p:cNvCxnSpPr>
          <p:nvPr/>
        </p:nvCxnSpPr>
        <p:spPr bwMode="auto">
          <a:xfrm>
            <a:off x="827088" y="3500438"/>
            <a:ext cx="1512887" cy="360362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cxnSp>
        <p:nvCxnSpPr>
          <p:cNvPr id="55304" name="Straight Arrow Connector 13"/>
          <p:cNvCxnSpPr>
            <a:cxnSpLocks noChangeShapeType="1"/>
          </p:cNvCxnSpPr>
          <p:nvPr/>
        </p:nvCxnSpPr>
        <p:spPr bwMode="auto">
          <a:xfrm flipH="1">
            <a:off x="827088" y="4621213"/>
            <a:ext cx="1512887" cy="360362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55305" name="TextBox 14"/>
          <p:cNvSpPr txBox="1">
            <a:spLocks noChangeArrowheads="1"/>
          </p:cNvSpPr>
          <p:nvPr/>
        </p:nvSpPr>
        <p:spPr bwMode="auto">
          <a:xfrm rot="704856">
            <a:off x="1255713" y="3338513"/>
            <a:ext cx="5540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ACK</a:t>
            </a:r>
          </a:p>
        </p:txBody>
      </p:sp>
      <p:sp>
        <p:nvSpPr>
          <p:cNvPr id="55306" name="TextBox 15"/>
          <p:cNvSpPr txBox="1">
            <a:spLocks noChangeArrowheads="1"/>
          </p:cNvSpPr>
          <p:nvPr/>
        </p:nvSpPr>
        <p:spPr bwMode="auto">
          <a:xfrm rot="-804034">
            <a:off x="1054100" y="4473575"/>
            <a:ext cx="974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RST</a:t>
            </a:r>
          </a:p>
        </p:txBody>
      </p:sp>
      <p:pic>
        <p:nvPicPr>
          <p:cNvPr id="55307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708275"/>
            <a:ext cx="5715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8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2708275"/>
            <a:ext cx="5715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309" name="Straight Connector 50"/>
          <p:cNvCxnSpPr>
            <a:cxnSpLocks noChangeShapeType="1"/>
          </p:cNvCxnSpPr>
          <p:nvPr/>
        </p:nvCxnSpPr>
        <p:spPr bwMode="auto">
          <a:xfrm>
            <a:off x="3567113" y="3357563"/>
            <a:ext cx="0" cy="28082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10" name="Straight Connector 51"/>
          <p:cNvCxnSpPr>
            <a:cxnSpLocks noChangeShapeType="1"/>
          </p:cNvCxnSpPr>
          <p:nvPr/>
        </p:nvCxnSpPr>
        <p:spPr bwMode="auto">
          <a:xfrm flipH="1">
            <a:off x="5210175" y="3357563"/>
            <a:ext cx="12700" cy="28082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5311" name="TextBox 52"/>
          <p:cNvSpPr txBox="1">
            <a:spLocks noChangeArrowheads="1"/>
          </p:cNvSpPr>
          <p:nvPr/>
        </p:nvSpPr>
        <p:spPr bwMode="auto">
          <a:xfrm>
            <a:off x="3206750" y="3017838"/>
            <a:ext cx="708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55312" name="TextBox 53"/>
          <p:cNvSpPr txBox="1">
            <a:spLocks noChangeArrowheads="1"/>
          </p:cNvSpPr>
          <p:nvPr/>
        </p:nvSpPr>
        <p:spPr bwMode="auto">
          <a:xfrm>
            <a:off x="4791075" y="3017838"/>
            <a:ext cx="7889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cxnSp>
        <p:nvCxnSpPr>
          <p:cNvPr id="55313" name="Straight Arrow Connector 54"/>
          <p:cNvCxnSpPr>
            <a:cxnSpLocks noChangeShapeType="1"/>
          </p:cNvCxnSpPr>
          <p:nvPr/>
        </p:nvCxnSpPr>
        <p:spPr bwMode="auto">
          <a:xfrm>
            <a:off x="3638550" y="3500438"/>
            <a:ext cx="1512888" cy="360362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cxnSp>
        <p:nvCxnSpPr>
          <p:cNvPr id="55314" name="Straight Arrow Connector 55"/>
          <p:cNvCxnSpPr>
            <a:cxnSpLocks noChangeShapeType="1"/>
          </p:cNvCxnSpPr>
          <p:nvPr/>
        </p:nvCxnSpPr>
        <p:spPr bwMode="auto">
          <a:xfrm flipH="1">
            <a:off x="3638550" y="4508500"/>
            <a:ext cx="1512888" cy="360363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55315" name="TextBox 56"/>
          <p:cNvSpPr txBox="1">
            <a:spLocks noChangeArrowheads="1"/>
          </p:cNvSpPr>
          <p:nvPr/>
        </p:nvSpPr>
        <p:spPr bwMode="auto">
          <a:xfrm rot="800865">
            <a:off x="3848100" y="3349625"/>
            <a:ext cx="1101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SYN/ACK</a:t>
            </a:r>
          </a:p>
        </p:txBody>
      </p:sp>
      <p:sp>
        <p:nvSpPr>
          <p:cNvPr id="55316" name="TextBox 57"/>
          <p:cNvSpPr txBox="1">
            <a:spLocks noChangeArrowheads="1"/>
          </p:cNvSpPr>
          <p:nvPr/>
        </p:nvSpPr>
        <p:spPr bwMode="auto">
          <a:xfrm rot="-804034">
            <a:off x="3865563" y="4362450"/>
            <a:ext cx="97472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RST</a:t>
            </a:r>
          </a:p>
        </p:txBody>
      </p:sp>
      <p:pic>
        <p:nvPicPr>
          <p:cNvPr id="55317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8188" y="2708275"/>
            <a:ext cx="5730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18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5538" y="2708275"/>
            <a:ext cx="5715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319" name="Straight Connector 62"/>
          <p:cNvCxnSpPr>
            <a:cxnSpLocks noChangeShapeType="1"/>
          </p:cNvCxnSpPr>
          <p:nvPr/>
        </p:nvCxnSpPr>
        <p:spPr bwMode="auto">
          <a:xfrm>
            <a:off x="6591300" y="3357563"/>
            <a:ext cx="0" cy="28082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320" name="Straight Connector 63"/>
          <p:cNvCxnSpPr>
            <a:cxnSpLocks noChangeShapeType="1"/>
          </p:cNvCxnSpPr>
          <p:nvPr/>
        </p:nvCxnSpPr>
        <p:spPr bwMode="auto">
          <a:xfrm flipH="1">
            <a:off x="8234363" y="3357563"/>
            <a:ext cx="12700" cy="28082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5321" name="TextBox 64"/>
          <p:cNvSpPr txBox="1">
            <a:spLocks noChangeArrowheads="1"/>
          </p:cNvSpPr>
          <p:nvPr/>
        </p:nvSpPr>
        <p:spPr bwMode="auto">
          <a:xfrm>
            <a:off x="6230938" y="3017838"/>
            <a:ext cx="708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55322" name="TextBox 65"/>
          <p:cNvSpPr txBox="1">
            <a:spLocks noChangeArrowheads="1"/>
          </p:cNvSpPr>
          <p:nvPr/>
        </p:nvSpPr>
        <p:spPr bwMode="auto">
          <a:xfrm>
            <a:off x="7815263" y="3017838"/>
            <a:ext cx="7889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cxnSp>
        <p:nvCxnSpPr>
          <p:cNvPr id="55323" name="Straight Arrow Connector 66"/>
          <p:cNvCxnSpPr>
            <a:cxnSpLocks noChangeShapeType="1"/>
          </p:cNvCxnSpPr>
          <p:nvPr/>
        </p:nvCxnSpPr>
        <p:spPr bwMode="auto">
          <a:xfrm>
            <a:off x="6662738" y="3500438"/>
            <a:ext cx="1512887" cy="360362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55324" name="TextBox 68"/>
          <p:cNvSpPr txBox="1">
            <a:spLocks noChangeArrowheads="1"/>
          </p:cNvSpPr>
          <p:nvPr/>
        </p:nvSpPr>
        <p:spPr bwMode="auto">
          <a:xfrm rot="837049">
            <a:off x="6942138" y="3357563"/>
            <a:ext cx="1046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RST</a:t>
            </a:r>
          </a:p>
        </p:txBody>
      </p:sp>
      <p:pic>
        <p:nvPicPr>
          <p:cNvPr id="55325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3963" y="2708275"/>
            <a:ext cx="5715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26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9725" y="2708275"/>
            <a:ext cx="5715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27" name="TextBox 74"/>
          <p:cNvSpPr txBox="1">
            <a:spLocks noChangeArrowheads="1"/>
          </p:cNvSpPr>
          <p:nvPr/>
        </p:nvSpPr>
        <p:spPr bwMode="auto">
          <a:xfrm>
            <a:off x="539750" y="1412875"/>
            <a:ext cx="21605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Unexpected packet that doesn’t belong to any session</a:t>
            </a:r>
          </a:p>
        </p:txBody>
      </p:sp>
      <p:sp>
        <p:nvSpPr>
          <p:cNvPr id="55328" name="TextBox 75"/>
          <p:cNvSpPr txBox="1">
            <a:spLocks noChangeArrowheads="1"/>
          </p:cNvSpPr>
          <p:nvPr/>
        </p:nvSpPr>
        <p:spPr bwMode="auto">
          <a:xfrm>
            <a:off x="6372225" y="1268413"/>
            <a:ext cx="208756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Packet that immediately terminates a connection</a:t>
            </a:r>
          </a:p>
        </p:txBody>
      </p:sp>
      <p:sp>
        <p:nvSpPr>
          <p:cNvPr id="55329" name="TextBox 76"/>
          <p:cNvSpPr txBox="1">
            <a:spLocks noChangeArrowheads="1"/>
          </p:cNvSpPr>
          <p:nvPr/>
        </p:nvSpPr>
        <p:spPr bwMode="auto">
          <a:xfrm>
            <a:off x="3443288" y="1412875"/>
            <a:ext cx="1873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Unexpected packet with no associated SYN</a:t>
            </a:r>
          </a:p>
        </p:txBody>
      </p:sp>
      <p:cxnSp>
        <p:nvCxnSpPr>
          <p:cNvPr id="55330" name="Straight Connector 77"/>
          <p:cNvCxnSpPr>
            <a:cxnSpLocks noChangeShapeType="1"/>
          </p:cNvCxnSpPr>
          <p:nvPr/>
        </p:nvCxnSpPr>
        <p:spPr bwMode="auto">
          <a:xfrm flipH="1">
            <a:off x="2973388" y="1268413"/>
            <a:ext cx="25400" cy="5049837"/>
          </a:xfrm>
          <a:prstGeom prst="line">
            <a:avLst/>
          </a:prstGeom>
          <a:noFill/>
          <a:ln w="15875" cmpd="dbl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55331" name="Straight Connector 79"/>
          <p:cNvCxnSpPr>
            <a:cxnSpLocks noChangeShapeType="1"/>
          </p:cNvCxnSpPr>
          <p:nvPr/>
        </p:nvCxnSpPr>
        <p:spPr bwMode="auto">
          <a:xfrm flipH="1">
            <a:off x="5867400" y="1268413"/>
            <a:ext cx="25400" cy="5049837"/>
          </a:xfrm>
          <a:prstGeom prst="line">
            <a:avLst/>
          </a:prstGeom>
          <a:noFill/>
          <a:ln w="15875" cmpd="dbl" algn="ctr">
            <a:solidFill>
              <a:schemeClr val="tx1"/>
            </a:solidFill>
            <a:prstDash val="dash"/>
            <a:round/>
            <a:headEnd/>
            <a:tailEnd/>
          </a:ln>
        </p:spPr>
      </p:cxn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D3E511F7-55F9-4E14-B4E8-7EDA1C5C72A0}" type="slidenum">
              <a:rPr lang="de-DE" smtClean="0">
                <a:cs typeface="Arial" charset="0"/>
              </a:rPr>
              <a:pPr/>
              <a:t>3</a:t>
            </a:fld>
            <a:endParaRPr lang="de-DE" smtClean="0">
              <a:cs typeface="Arial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Basics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420938"/>
            <a:ext cx="7993063" cy="2376487"/>
          </a:xfrm>
        </p:spPr>
        <p:txBody>
          <a:bodyPr anchor="ctr"/>
          <a:lstStyle/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3600" dirty="0" smtClean="0">
                <a:ea typeface="Arial Unicode MS" pitchFamily="34" charset="-128"/>
                <a:cs typeface="Arial Unicode MS" pitchFamily="34" charset="-128"/>
              </a:rPr>
              <a:t>INTRODUCTION   TO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3600" dirty="0" smtClean="0">
                <a:ea typeface="Arial Unicode MS" pitchFamily="34" charset="-128"/>
                <a:cs typeface="Arial Unicode MS" pitchFamily="34" charset="-128"/>
              </a:rPr>
              <a:t>TCP/IP   NETWORKS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C3D17FC8-A884-402D-89D3-8436064604E5}" type="slidenum">
              <a:rPr lang="de-DE" sz="1000"/>
              <a:pPr/>
              <a:t>30</a:t>
            </a:fld>
            <a:endParaRPr lang="de-DE" sz="100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TCP Behavior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989138"/>
            <a:ext cx="8208963" cy="2808287"/>
          </a:xfrm>
        </p:spPr>
        <p:txBody>
          <a:bodyPr/>
          <a:lstStyle/>
          <a:p>
            <a:r>
              <a:rPr lang="en-US" b="0" smtClean="0"/>
              <a:t>The basic TCP rule illustrated above is: </a:t>
            </a:r>
          </a:p>
          <a:p>
            <a:pPr lvl="1"/>
            <a:r>
              <a:rPr lang="en-US" smtClean="0"/>
              <a:t>Most TCP packets (e.g. SYN, FIN, ACK, SYN/ACK, etc) cause the receiving host to send a reply back to the sender (e.g. SYN/ACK, FIN/ACK, RST, etc)</a:t>
            </a:r>
          </a:p>
          <a:p>
            <a:pPr lvl="1"/>
            <a:r>
              <a:rPr lang="en-US" smtClean="0"/>
              <a:t>RST packets don’t cause a reply to be generated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D84BBEC1-6C1F-4430-AE31-D199A50A0558}" type="slidenum">
              <a:rPr lang="de-DE" smtClean="0">
                <a:cs typeface="Arial" charset="0"/>
              </a:rPr>
              <a:pPr/>
              <a:t>31</a:t>
            </a:fld>
            <a:endParaRPr lang="de-DE" smtClean="0">
              <a:cs typeface="Arial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Idle Scan – Open Port</a:t>
            </a:r>
          </a:p>
        </p:txBody>
      </p:sp>
      <p:pic>
        <p:nvPicPr>
          <p:cNvPr id="593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1606550"/>
            <a:ext cx="6191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4797425"/>
            <a:ext cx="7524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4754563"/>
            <a:ext cx="828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4087813" y="1268413"/>
            <a:ext cx="7715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Target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8313" y="5106988"/>
            <a:ext cx="954087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Attacker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13638" y="5033963"/>
            <a:ext cx="874712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Zombie</a:t>
            </a: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V="1">
            <a:off x="2124075" y="2565400"/>
            <a:ext cx="1943100" cy="22320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2411413" y="5084763"/>
            <a:ext cx="4105275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 flipH="1">
            <a:off x="2339975" y="5381625"/>
            <a:ext cx="4176713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>
            <a:off x="3924300" y="4748213"/>
            <a:ext cx="97948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SYN/ACK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79838" y="5373688"/>
            <a:ext cx="12731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    IPID=1</a:t>
            </a:r>
          </a:p>
        </p:txBody>
      </p:sp>
      <p:sp>
        <p:nvSpPr>
          <p:cNvPr id="18" name="TextBox 17"/>
          <p:cNvSpPr txBox="1"/>
          <p:nvPr/>
        </p:nvSpPr>
        <p:spPr>
          <a:xfrm rot="18663786">
            <a:off x="1927226" y="3392487"/>
            <a:ext cx="2076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   </a:t>
            </a:r>
            <a:r>
              <a:rPr lang="en-US" sz="1400" dirty="0" err="1">
                <a:latin typeface="+mn-lt"/>
                <a:ea typeface="Arial Unicode MS" pitchFamily="34" charset="-128"/>
                <a:cs typeface="Arial Unicode MS" pitchFamily="34" charset="-128"/>
              </a:rPr>
              <a:t>Src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 IP: &lt;Zombie&gt;</a:t>
            </a:r>
          </a:p>
        </p:txBody>
      </p: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>
            <a:off x="4932363" y="2420938"/>
            <a:ext cx="2087562" cy="216058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1" name="TextBox 20"/>
          <p:cNvSpPr txBox="1"/>
          <p:nvPr/>
        </p:nvSpPr>
        <p:spPr>
          <a:xfrm rot="2771571">
            <a:off x="5507832" y="3102769"/>
            <a:ext cx="9794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SYN/ACK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 flipV="1">
            <a:off x="4643438" y="2565400"/>
            <a:ext cx="2089150" cy="21590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8" name="TextBox 27"/>
          <p:cNvSpPr txBox="1"/>
          <p:nvPr/>
        </p:nvSpPr>
        <p:spPr>
          <a:xfrm rot="2725676">
            <a:off x="4883944" y="3556794"/>
            <a:ext cx="12969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    IPID=2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62375" y="5373688"/>
            <a:ext cx="13684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    IPID= 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855817" y="6361583"/>
            <a:ext cx="32239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* IPID increments by 2 on newer </a:t>
            </a:r>
            <a:r>
              <a:rPr lang="en-US" sz="1400" dirty="0" err="1" smtClean="0">
                <a:latin typeface="+mn-lt"/>
              </a:rPr>
              <a:t>OSes</a:t>
            </a:r>
            <a:endParaRPr lang="el-GR" sz="1400" dirty="0"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7" grpId="2"/>
      <p:bldP spid="48" grpId="0"/>
      <p:bldP spid="48" grpId="1"/>
      <p:bldP spid="18" grpId="0"/>
      <p:bldP spid="21" grpId="0"/>
      <p:bldP spid="28" grpId="0"/>
      <p:bldP spid="30" grpId="0"/>
      <p:bldP spid="2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F6AC55E2-9661-44B9-9961-E539F58FE728}" type="slidenum">
              <a:rPr lang="de-DE" smtClean="0">
                <a:cs typeface="Arial" charset="0"/>
              </a:rPr>
              <a:pPr/>
              <a:t>32</a:t>
            </a:fld>
            <a:endParaRPr lang="de-DE" smtClean="0">
              <a:cs typeface="Arial" charset="0"/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Idle Scan – Closed Port</a:t>
            </a:r>
          </a:p>
        </p:txBody>
      </p:sp>
      <p:pic>
        <p:nvPicPr>
          <p:cNvPr id="6041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1606550"/>
            <a:ext cx="6191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4797425"/>
            <a:ext cx="7524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4754563"/>
            <a:ext cx="828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4087813" y="1268413"/>
            <a:ext cx="7715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Target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8313" y="5106988"/>
            <a:ext cx="954087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Attacker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13638" y="5033963"/>
            <a:ext cx="874712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Zombie</a:t>
            </a: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V="1">
            <a:off x="2124075" y="2565400"/>
            <a:ext cx="1943100" cy="22320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2411413" y="5084763"/>
            <a:ext cx="4105275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 flipH="1">
            <a:off x="2339975" y="5381625"/>
            <a:ext cx="4176713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>
            <a:off x="3924300" y="4748213"/>
            <a:ext cx="97948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SYN/ACK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79838" y="5373688"/>
            <a:ext cx="12731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    IPID=1</a:t>
            </a:r>
          </a:p>
        </p:txBody>
      </p:sp>
      <p:sp>
        <p:nvSpPr>
          <p:cNvPr id="18" name="TextBox 17"/>
          <p:cNvSpPr txBox="1"/>
          <p:nvPr/>
        </p:nvSpPr>
        <p:spPr>
          <a:xfrm rot="18663786">
            <a:off x="1927226" y="3392487"/>
            <a:ext cx="2076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   </a:t>
            </a:r>
            <a:r>
              <a:rPr lang="en-US" sz="1400" dirty="0" err="1">
                <a:latin typeface="+mn-lt"/>
                <a:ea typeface="Arial Unicode MS" pitchFamily="34" charset="-128"/>
                <a:cs typeface="Arial Unicode MS" pitchFamily="34" charset="-128"/>
              </a:rPr>
              <a:t>Src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 IP: &lt;Zombie&gt;</a:t>
            </a:r>
          </a:p>
        </p:txBody>
      </p: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>
            <a:off x="4932363" y="2420938"/>
            <a:ext cx="2087562" cy="216058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1" name="TextBox 20"/>
          <p:cNvSpPr txBox="1"/>
          <p:nvPr/>
        </p:nvSpPr>
        <p:spPr>
          <a:xfrm rot="2771571">
            <a:off x="5736432" y="3102769"/>
            <a:ext cx="5222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62375" y="5373688"/>
            <a:ext cx="13684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    IPID= 2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7" grpId="2"/>
      <p:bldP spid="48" grpId="0"/>
      <p:bldP spid="48" grpId="1"/>
      <p:bldP spid="18" grpId="0"/>
      <p:bldP spid="21" grpId="0"/>
      <p:bldP spid="3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2276475"/>
            <a:ext cx="4953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0200" y="1606550"/>
            <a:ext cx="6191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375" y="2268538"/>
            <a:ext cx="4953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0000E9B1-3EE0-4A59-9768-2E3BC450241F}" type="slidenum">
              <a:rPr lang="de-DE" smtClean="0">
                <a:cs typeface="Arial" charset="0"/>
              </a:rPr>
              <a:pPr/>
              <a:t>33</a:t>
            </a:fld>
            <a:endParaRPr lang="de-DE" smtClean="0">
              <a:cs typeface="Arial" charset="0"/>
            </a:endParaRPr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Idle Scan – Filtered Port</a:t>
            </a:r>
          </a:p>
        </p:txBody>
      </p:sp>
      <p:pic>
        <p:nvPicPr>
          <p:cNvPr id="61446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03350" y="4797425"/>
            <a:ext cx="7524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7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59563" y="4754563"/>
            <a:ext cx="828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4087813" y="1268413"/>
            <a:ext cx="7715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Target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8313" y="5106988"/>
            <a:ext cx="954087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Attacker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13638" y="5033963"/>
            <a:ext cx="874712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Zombie</a:t>
            </a: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V="1">
            <a:off x="2124075" y="2997200"/>
            <a:ext cx="1566863" cy="18002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2411413" y="5084763"/>
            <a:ext cx="4105275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 flipH="1">
            <a:off x="2339975" y="5381625"/>
            <a:ext cx="4176713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>
            <a:off x="3924300" y="4748213"/>
            <a:ext cx="979488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SYN/ACK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779838" y="5373688"/>
            <a:ext cx="12731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    IPID=1</a:t>
            </a:r>
          </a:p>
        </p:txBody>
      </p:sp>
      <p:sp>
        <p:nvSpPr>
          <p:cNvPr id="18" name="TextBox 17"/>
          <p:cNvSpPr txBox="1"/>
          <p:nvPr/>
        </p:nvSpPr>
        <p:spPr>
          <a:xfrm rot="18663786">
            <a:off x="1739901" y="3614737"/>
            <a:ext cx="2076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   </a:t>
            </a:r>
            <a:r>
              <a:rPr lang="en-US" sz="1400" dirty="0" err="1">
                <a:latin typeface="+mn-lt"/>
                <a:ea typeface="Arial Unicode MS" pitchFamily="34" charset="-128"/>
                <a:cs typeface="Arial Unicode MS" pitchFamily="34" charset="-128"/>
              </a:rPr>
              <a:t>Src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 IP: &lt;Zombie&gt;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62375" y="5373688"/>
            <a:ext cx="13684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    IPID=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218113" y="3500438"/>
            <a:ext cx="14144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(no response…)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7" grpId="2"/>
      <p:bldP spid="48" grpId="0"/>
      <p:bldP spid="48" grpId="1"/>
      <p:bldP spid="18" grpId="0"/>
      <p:bldP spid="30" grpId="0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819CB9A0-C0FF-4671-B580-FF42BA704383}" type="slidenum">
              <a:rPr lang="de-DE" smtClean="0">
                <a:cs typeface="Arial" charset="0"/>
              </a:rPr>
              <a:pPr/>
              <a:t>34</a:t>
            </a:fld>
            <a:endParaRPr lang="de-DE" smtClean="0">
              <a:cs typeface="Arial" charset="0"/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Possible Issues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7993063" cy="4175125"/>
          </a:xfrm>
        </p:spPr>
        <p:txBody>
          <a:bodyPr/>
          <a:lstStyle/>
          <a:p>
            <a:r>
              <a:rPr lang="en-US" b="0" dirty="0" smtClean="0"/>
              <a:t>Certain things can render regular Idle Scans ineffective or hard to perform:</a:t>
            </a:r>
          </a:p>
          <a:p>
            <a:pPr lvl="1"/>
            <a:r>
              <a:rPr lang="en-US" dirty="0" smtClean="0"/>
              <a:t>Some Operating Systems randomize or set the IP ID to zero until a connection has been established (completion of 3-Way-Handshake)</a:t>
            </a:r>
          </a:p>
          <a:p>
            <a:pPr lvl="1"/>
            <a:r>
              <a:rPr lang="en-US" dirty="0" smtClean="0"/>
              <a:t>Busy/talkative zombie hosts</a:t>
            </a:r>
          </a:p>
          <a:p>
            <a:pPr lvl="1"/>
            <a:r>
              <a:rPr lang="en-US" dirty="0" err="1" smtClean="0"/>
              <a:t>Stateful</a:t>
            </a:r>
            <a:r>
              <a:rPr lang="en-US" dirty="0" smtClean="0"/>
              <a:t> firewalls placed near or installed on zombie hosts</a:t>
            </a:r>
          </a:p>
          <a:p>
            <a:pPr lvl="1"/>
            <a:r>
              <a:rPr lang="en-US" dirty="0" smtClean="0"/>
              <a:t>The Internet is moving from IPv4 to IPv6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3AA8E986-0816-4C9E-AE37-521DE7AA10F1}" type="slidenum">
              <a:rPr lang="de-DE" smtClean="0">
                <a:cs typeface="Arial" charset="0"/>
              </a:rPr>
              <a:pPr/>
              <a:t>35</a:t>
            </a:fld>
            <a:endParaRPr lang="de-DE" smtClean="0">
              <a:cs typeface="Arial" charset="0"/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 More Advanced Stuff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420938"/>
            <a:ext cx="7993063" cy="2376487"/>
          </a:xfrm>
        </p:spPr>
        <p:txBody>
          <a:bodyPr anchor="ctr"/>
          <a:lstStyle/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3600" smtClean="0">
                <a:ea typeface="Arial Unicode MS" pitchFamily="34" charset="-128"/>
                <a:cs typeface="Arial Unicode MS" pitchFamily="34" charset="-128"/>
              </a:rPr>
              <a:t>ADVANCED   IDLE   SCANNING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7AD05B66-AB19-4C1A-A836-3EF9607E283D}" type="slidenum">
              <a:rPr lang="de-DE" smtClean="0">
                <a:cs typeface="Arial" charset="0"/>
              </a:rPr>
              <a:pPr/>
              <a:t>36</a:t>
            </a:fld>
            <a:endParaRPr lang="de-DE" smtClean="0">
              <a:cs typeface="Arial" charset="0"/>
            </a:endParaRP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Research Backgound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7993063" cy="4321075"/>
          </a:xfrm>
        </p:spPr>
        <p:txBody>
          <a:bodyPr/>
          <a:lstStyle/>
          <a:p>
            <a:r>
              <a:rPr lang="en-US" b="0" dirty="0" smtClean="0"/>
              <a:t>Not a new scanning technique but an enhancement of the existing Idle scan</a:t>
            </a:r>
          </a:p>
          <a:p>
            <a:r>
              <a:rPr lang="en-US" b="0" dirty="0" smtClean="0"/>
              <a:t>Some of the ideas implemented have been previously suggested by people on the </a:t>
            </a:r>
            <a:r>
              <a:rPr lang="en-US" b="0" dirty="0" err="1" smtClean="0"/>
              <a:t>Bugtraq</a:t>
            </a:r>
            <a:r>
              <a:rPr lang="en-US" b="0" dirty="0" smtClean="0"/>
              <a:t> mailing list but no research work was ever published or tools created (besides </a:t>
            </a:r>
            <a:r>
              <a:rPr lang="en-US" b="0" i="1" dirty="0" err="1" smtClean="0"/>
              <a:t>hping</a:t>
            </a:r>
            <a:r>
              <a:rPr lang="en-US" b="0" dirty="0" smtClean="0"/>
              <a:t>)</a:t>
            </a:r>
          </a:p>
          <a:p>
            <a:r>
              <a:rPr lang="en-US" b="0" dirty="0" smtClean="0"/>
              <a:t>Our research work was performed in 2009 - 2010, hence the listed examples are old but still applicable to newer Operating Systems</a:t>
            </a:r>
            <a:endParaRPr lang="en-US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5EED95B0-EBD6-4C3C-9858-B05BF31BA4C1}" type="slidenum">
              <a:rPr lang="de-DE" sz="1000"/>
              <a:pPr/>
              <a:t>37</a:t>
            </a:fld>
            <a:endParaRPr lang="de-DE" sz="1000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Overcoming  Obstacle 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485900"/>
            <a:ext cx="7993063" cy="4535488"/>
          </a:xfrm>
        </p:spPr>
        <p:txBody>
          <a:bodyPr/>
          <a:lstStyle/>
          <a:p>
            <a:r>
              <a:rPr lang="en-US" b="0" smtClean="0"/>
              <a:t>Obstacle</a:t>
            </a:r>
          </a:p>
          <a:p>
            <a:pPr lvl="1"/>
            <a:r>
              <a:rPr lang="en-US" smtClean="0"/>
              <a:t>Some Operating Systems randomize or set the IP ID to zero until a connection has been established (completion of 3-Way-Handshake)</a:t>
            </a:r>
          </a:p>
          <a:p>
            <a:r>
              <a:rPr lang="en-US" b="0" smtClean="0"/>
              <a:t>Observation</a:t>
            </a:r>
          </a:p>
          <a:p>
            <a:pPr lvl="1"/>
            <a:r>
              <a:rPr lang="en-US" smtClean="0"/>
              <a:t>Popular tools send SYN/ACK packets to zombies. This is a clever trick which serves two purposes:</a:t>
            </a:r>
          </a:p>
          <a:p>
            <a:pPr marL="1143000" lvl="2" indent="-228600"/>
            <a:r>
              <a:rPr lang="en-US" smtClean="0"/>
              <a:t>to check for incremental IP IDs </a:t>
            </a:r>
          </a:p>
          <a:p>
            <a:pPr marL="1143000" lvl="2" indent="-228600"/>
            <a:r>
              <a:rPr lang="en-US" smtClean="0"/>
              <a:t>to check if there is a stateful firewall protecting the zombie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AF5FFF78-B40F-4296-BAA5-F4BC2877EB94}" type="slidenum">
              <a:rPr lang="de-DE" sz="1000"/>
              <a:pPr/>
              <a:t>38</a:t>
            </a:fld>
            <a:endParaRPr lang="de-DE" sz="1000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Overcoming  Obstacle 1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485900"/>
            <a:ext cx="8135938" cy="4535488"/>
          </a:xfrm>
        </p:spPr>
        <p:txBody>
          <a:bodyPr/>
          <a:lstStyle/>
          <a:p>
            <a:r>
              <a:rPr lang="en-US" b="0" dirty="0" smtClean="0"/>
              <a:t>Solution 1</a:t>
            </a:r>
          </a:p>
          <a:p>
            <a:pPr lvl="1"/>
            <a:r>
              <a:rPr lang="en-US" dirty="0" smtClean="0"/>
              <a:t>Why only use SYN/ACK packets? We should test different TCP Flags and check if any of them cause the zombie machine to reply with incremental IP IDs</a:t>
            </a:r>
          </a:p>
          <a:p>
            <a:r>
              <a:rPr lang="en-US" b="0" dirty="0" smtClean="0"/>
              <a:t>Solution 2</a:t>
            </a:r>
            <a:endParaRPr lang="en-US" dirty="0" smtClean="0"/>
          </a:p>
          <a:p>
            <a:pPr lvl="1"/>
            <a:r>
              <a:rPr lang="en-US" dirty="0" smtClean="0"/>
              <a:t>Since the IP ID field is part of the IP and not the TCP header, we can use other Layer 4 protocols (TCP, UDP, ICMP, etc) to check for incremental IP IDs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2DABC84F-2A67-4B66-8FD1-13381D120E11}" type="slidenum">
              <a:rPr lang="de-DE" sz="1000"/>
              <a:pPr/>
              <a:t>39</a:t>
            </a:fld>
            <a:endParaRPr lang="de-DE" sz="1000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IP </a:t>
            </a:r>
            <a:r>
              <a:rPr lang="en-US" dirty="0" err="1" smtClean="0"/>
              <a:t>IDentifier</a:t>
            </a:r>
            <a:r>
              <a:rPr lang="en-US" dirty="0" smtClean="0"/>
              <a:t> Tool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268413"/>
            <a:ext cx="7993063" cy="5329237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Usage: identifier.py   [options]   target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1600" b="0" dirty="0" smtClean="0">
              <a:latin typeface="Arial Unicode MS" pitchFamily="34" charset="-128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Options: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-h, --help	show this help message and exit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-T TCP		use TCP scan mode with one or more of the following flags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                      	S=</a:t>
            </a:r>
            <a:r>
              <a:rPr lang="en-US" sz="1600" b="0" dirty="0" err="1" smtClean="0">
                <a:latin typeface="Arial Unicode MS" pitchFamily="34" charset="-128"/>
              </a:rPr>
              <a:t>Syn</a:t>
            </a:r>
            <a:r>
              <a:rPr lang="en-US" sz="1600" b="0" dirty="0" smtClean="0">
                <a:latin typeface="Arial Unicode MS" pitchFamily="34" charset="-128"/>
              </a:rPr>
              <a:t>, A=</a:t>
            </a:r>
            <a:r>
              <a:rPr lang="en-US" sz="1600" b="0" dirty="0" err="1" smtClean="0">
                <a:latin typeface="Arial Unicode MS" pitchFamily="34" charset="-128"/>
              </a:rPr>
              <a:t>Ack</a:t>
            </a:r>
            <a:r>
              <a:rPr lang="en-US" sz="1600" b="0" dirty="0" smtClean="0">
                <a:latin typeface="Arial Unicode MS" pitchFamily="34" charset="-128"/>
              </a:rPr>
              <a:t>, F=Fin, X=Xmas, N=Null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-U                    	use UDP scan mode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-I ICMP               	use ICMP scan mode P=Ping (default) T=Timestamp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                      	A=Address Mask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-P                    	use IP Protocol scan mode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-t TCP_PORT	TCP port to use for scanning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-u UDP_PORT	UDP port to use for scanning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-p IP_PROTO         IP protocol number to use for scanning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--</a:t>
            </a:r>
            <a:r>
              <a:rPr lang="en-US" sz="1600" b="0" dirty="0" err="1" smtClean="0">
                <a:latin typeface="Arial Unicode MS" pitchFamily="34" charset="-128"/>
              </a:rPr>
              <a:t>ttl</a:t>
            </a:r>
            <a:r>
              <a:rPr lang="en-US" sz="1600" b="0" dirty="0" smtClean="0">
                <a:latin typeface="Arial Unicode MS" pitchFamily="34" charset="-128"/>
              </a:rPr>
              <a:t>=TTL             	how many hops the packet will traverse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ct val="40000"/>
              </a:spcAft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--</a:t>
            </a:r>
            <a:r>
              <a:rPr lang="en-US" sz="1600" b="0" dirty="0" err="1" smtClean="0">
                <a:latin typeface="Arial Unicode MS" pitchFamily="34" charset="-128"/>
              </a:rPr>
              <a:t>tracert</a:t>
            </a:r>
            <a:r>
              <a:rPr lang="en-US" sz="1600" b="0" dirty="0" smtClean="0">
                <a:latin typeface="Arial Unicode MS" pitchFamily="34" charset="-128"/>
              </a:rPr>
              <a:t>             	detect IPID for every hop in the path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--</a:t>
            </a:r>
            <a:r>
              <a:rPr lang="en-US" sz="1600" b="0" dirty="0" err="1" smtClean="0">
                <a:latin typeface="Arial Unicode MS" pitchFamily="34" charset="-128"/>
              </a:rPr>
              <a:t>max_hops</a:t>
            </a:r>
            <a:r>
              <a:rPr lang="en-US" sz="1600" b="0" dirty="0" smtClean="0">
                <a:latin typeface="Arial Unicode MS" pitchFamily="34" charset="-128"/>
              </a:rPr>
              <a:t>=MAX_HOPS   	terminate </a:t>
            </a:r>
            <a:r>
              <a:rPr lang="en-US" sz="1600" b="0" dirty="0" err="1" smtClean="0">
                <a:latin typeface="Arial Unicode MS" pitchFamily="34" charset="-128"/>
              </a:rPr>
              <a:t>traceroute</a:t>
            </a:r>
            <a:r>
              <a:rPr lang="en-US" sz="1600" b="0" dirty="0" smtClean="0">
                <a:latin typeface="Arial Unicode MS" pitchFamily="34" charset="-128"/>
              </a:rPr>
              <a:t> at hop N. (use with –</a:t>
            </a:r>
            <a:r>
              <a:rPr lang="en-US" sz="1600" b="0" dirty="0" err="1" smtClean="0">
                <a:latin typeface="Arial Unicode MS" pitchFamily="34" charset="-128"/>
              </a:rPr>
              <a:t>tracert</a:t>
            </a:r>
            <a:r>
              <a:rPr lang="en-US" sz="1600" b="0" dirty="0" smtClean="0">
                <a:latin typeface="Arial Unicode MS" pitchFamily="34" charset="-128"/>
              </a:rPr>
              <a:t> only)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--</a:t>
            </a:r>
            <a:r>
              <a:rPr lang="en-US" sz="1600" b="0" dirty="0" err="1" smtClean="0">
                <a:latin typeface="Arial Unicode MS" pitchFamily="34" charset="-128"/>
              </a:rPr>
              <a:t>max_noresp</a:t>
            </a:r>
            <a:r>
              <a:rPr lang="en-US" sz="1600" b="0" dirty="0" smtClean="0">
                <a:latin typeface="Arial Unicode MS" pitchFamily="34" charset="-128"/>
              </a:rPr>
              <a:t>=MAX_NORESP	terminate </a:t>
            </a:r>
            <a:r>
              <a:rPr lang="en-US" sz="1600" b="0" dirty="0" err="1" smtClean="0">
                <a:latin typeface="Arial Unicode MS" pitchFamily="34" charset="-128"/>
              </a:rPr>
              <a:t>traceroute</a:t>
            </a:r>
            <a:r>
              <a:rPr lang="en-US" sz="1600" b="0" dirty="0" smtClean="0">
                <a:latin typeface="Arial Unicode MS" pitchFamily="34" charset="-128"/>
              </a:rPr>
              <a:t> after N irresponsive hops. 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					(use with --</a:t>
            </a:r>
            <a:r>
              <a:rPr lang="en-US" sz="1600" b="0" dirty="0" err="1" smtClean="0">
                <a:latin typeface="Arial Unicode MS" pitchFamily="34" charset="-128"/>
              </a:rPr>
              <a:t>tracert</a:t>
            </a:r>
            <a:r>
              <a:rPr lang="en-US" sz="1600" b="0" dirty="0" smtClean="0">
                <a:latin typeface="Arial Unicode MS" pitchFamily="34" charset="-128"/>
              </a:rPr>
              <a:t> only)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-c PACKET_COUNT       number of packets to send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F1D5EB8E-A8A6-4404-98AA-6DE16FAB4D5E}" type="slidenum">
              <a:rPr lang="de-DE" smtClean="0">
                <a:cs typeface="Arial" charset="0"/>
              </a:rPr>
              <a:pPr/>
              <a:t>4</a:t>
            </a:fld>
            <a:endParaRPr lang="de-DE" smtClean="0">
              <a:cs typeface="Arial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OSI 7 Layer Model</a:t>
            </a:r>
          </a:p>
        </p:txBody>
      </p:sp>
      <p:grpSp>
        <p:nvGrpSpPr>
          <p:cNvPr id="20483" name="Group 14"/>
          <p:cNvGrpSpPr>
            <a:grpSpLocks/>
          </p:cNvGrpSpPr>
          <p:nvPr/>
        </p:nvGrpSpPr>
        <p:grpSpPr bwMode="auto">
          <a:xfrm>
            <a:off x="1476375" y="1412875"/>
            <a:ext cx="3167063" cy="4695825"/>
            <a:chOff x="611560" y="1412776"/>
            <a:chExt cx="3168352" cy="4696296"/>
          </a:xfrm>
        </p:grpSpPr>
        <p:graphicFrame>
          <p:nvGraphicFramePr>
            <p:cNvPr id="4" name="Diagram 3"/>
            <p:cNvGraphicFramePr/>
            <p:nvPr/>
          </p:nvGraphicFramePr>
          <p:xfrm>
            <a:off x="1187624" y="1412776"/>
            <a:ext cx="2592288" cy="469629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8" name="Rectangle 7"/>
            <p:cNvSpPr/>
            <p:nvPr/>
          </p:nvSpPr>
          <p:spPr>
            <a:xfrm>
              <a:off x="611560" y="1628800"/>
              <a:ext cx="543739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cs typeface="+mn-cs"/>
                </a:rPr>
                <a:t>L7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611560" y="2132856"/>
              <a:ext cx="543739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cs typeface="+mn-cs"/>
                </a:rPr>
                <a:t>L6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1560" y="2639056"/>
              <a:ext cx="543739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cs typeface="+mn-cs"/>
                </a:rPr>
                <a:t>L5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1560" y="3140968"/>
              <a:ext cx="543739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cs typeface="+mn-cs"/>
                </a:rPr>
                <a:t>L4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11560" y="3645024"/>
              <a:ext cx="543739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cs typeface="+mn-cs"/>
                </a:rPr>
                <a:t>L3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11560" y="4149080"/>
              <a:ext cx="543739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cs typeface="+mn-cs"/>
                </a:rPr>
                <a:t>L2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11560" y="4653136"/>
              <a:ext cx="543739" cy="457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cs typeface="+mn-cs"/>
                </a:rPr>
                <a:t>L1</a:t>
              </a:r>
            </a:p>
          </p:txBody>
        </p:sp>
      </p:grpSp>
      <p:sp>
        <p:nvSpPr>
          <p:cNvPr id="20484" name="TextBox 15"/>
          <p:cNvSpPr txBox="1">
            <a:spLocks noChangeArrowheads="1"/>
          </p:cNvSpPr>
          <p:nvPr/>
        </p:nvSpPr>
        <p:spPr bwMode="auto">
          <a:xfrm>
            <a:off x="4716463" y="4179888"/>
            <a:ext cx="1152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Ethernet</a:t>
            </a:r>
          </a:p>
        </p:txBody>
      </p:sp>
      <p:sp>
        <p:nvSpPr>
          <p:cNvPr id="20485" name="TextBox 16"/>
          <p:cNvSpPr txBox="1">
            <a:spLocks noChangeArrowheads="1"/>
          </p:cNvSpPr>
          <p:nvPr/>
        </p:nvSpPr>
        <p:spPr bwMode="auto">
          <a:xfrm>
            <a:off x="4716463" y="3689350"/>
            <a:ext cx="4270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IP</a:t>
            </a:r>
          </a:p>
        </p:txBody>
      </p:sp>
      <p:sp>
        <p:nvSpPr>
          <p:cNvPr id="20486" name="TextBox 17"/>
          <p:cNvSpPr txBox="1">
            <a:spLocks noChangeArrowheads="1"/>
          </p:cNvSpPr>
          <p:nvPr/>
        </p:nvSpPr>
        <p:spPr bwMode="auto">
          <a:xfrm>
            <a:off x="4716463" y="3186113"/>
            <a:ext cx="1350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TCP, UDP</a:t>
            </a:r>
          </a:p>
        </p:txBody>
      </p:sp>
      <p:sp>
        <p:nvSpPr>
          <p:cNvPr id="20487" name="TextBox 18"/>
          <p:cNvSpPr txBox="1">
            <a:spLocks noChangeArrowheads="1"/>
          </p:cNvSpPr>
          <p:nvPr/>
        </p:nvSpPr>
        <p:spPr bwMode="auto">
          <a:xfrm>
            <a:off x="4716463" y="2668588"/>
            <a:ext cx="19954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RPC, NETBIOS</a:t>
            </a:r>
          </a:p>
        </p:txBody>
      </p:sp>
      <p:sp>
        <p:nvSpPr>
          <p:cNvPr id="20488" name="TextBox 19"/>
          <p:cNvSpPr txBox="1">
            <a:spLocks noChangeArrowheads="1"/>
          </p:cNvSpPr>
          <p:nvPr/>
        </p:nvSpPr>
        <p:spPr bwMode="auto">
          <a:xfrm>
            <a:off x="4716463" y="2178050"/>
            <a:ext cx="17494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MIME, MPEG</a:t>
            </a:r>
          </a:p>
        </p:txBody>
      </p:sp>
      <p:sp>
        <p:nvSpPr>
          <p:cNvPr id="20489" name="TextBox 20"/>
          <p:cNvSpPr txBox="1">
            <a:spLocks noChangeArrowheads="1"/>
          </p:cNvSpPr>
          <p:nvPr/>
        </p:nvSpPr>
        <p:spPr bwMode="auto">
          <a:xfrm>
            <a:off x="4716463" y="1660525"/>
            <a:ext cx="227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HTTP, FTP, SMTP</a:t>
            </a:r>
          </a:p>
        </p:txBody>
      </p: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flipH="1">
            <a:off x="4729163" y="4132263"/>
            <a:ext cx="1873250" cy="0"/>
          </a:xfrm>
          <a:prstGeom prst="straightConnector1">
            <a:avLst/>
          </a:prstGeom>
          <a:noFill/>
          <a:ln w="2540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665913" y="3924300"/>
            <a:ext cx="714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ARP</a:t>
            </a:r>
          </a:p>
        </p:txBody>
      </p: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flipH="1">
            <a:off x="4729163" y="3644900"/>
            <a:ext cx="1873250" cy="0"/>
          </a:xfrm>
          <a:prstGeom prst="straightConnector1">
            <a:avLst/>
          </a:prstGeom>
          <a:noFill/>
          <a:ln w="2540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659563" y="3429000"/>
            <a:ext cx="936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ICMP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allAtOnce"/>
      <p:bldP spid="24" grpId="0" build="allAtOnce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853B10BF-DBD8-4761-95A2-84EE05F14D40}" type="slidenum">
              <a:rPr lang="de-DE" sz="1000"/>
              <a:pPr/>
              <a:t>40</a:t>
            </a:fld>
            <a:endParaRPr lang="de-DE" sz="100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Open Port 23/</a:t>
            </a:r>
            <a:r>
              <a:rPr lang="en-US" dirty="0" err="1" smtClean="0"/>
              <a:t>tcp</a:t>
            </a:r>
            <a:endParaRPr lang="en-US" dirty="0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41513" y="1125538"/>
            <a:ext cx="5256212" cy="53276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 ./identifier.py -TSAFXN -t23 -c3 172.16.1.17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    id=9899       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    id=59880        inc=49981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    id=64964        inc=5084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SYN/ACK: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SYN/ACK: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SYN/ACK: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ACK: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    id=37149      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ACK: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    id=40149        inc=3000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ACK: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    id=50986        inc=10837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FIN: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XMAS: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NULL: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5B8E9DFC-8CD7-4F79-B40F-8CC6756846E8}" type="slidenum">
              <a:rPr lang="de-DE" sz="1000"/>
              <a:pPr/>
              <a:t>41</a:t>
            </a:fld>
            <a:endParaRPr lang="de-DE" sz="100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Closed Port 80/</a:t>
            </a:r>
            <a:r>
              <a:rPr lang="en-US" dirty="0" err="1" smtClean="0"/>
              <a:t>tcp</a:t>
            </a:r>
            <a:endParaRPr lang="en-US" dirty="0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41513" y="1125538"/>
            <a:ext cx="5256212" cy="53276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#./identifier.py -TSAFXN –t80 -c3 172.16.1.17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    id=38072      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    id=38073      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    id=38074      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SYN/ACK: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id=38075      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SYN/ACK: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id=38076      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SYN/ACK: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id=38079        inc=3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ACK: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    id=38080      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ACK: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    id=38082        inc=2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ACK: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=172.16.1.17      id=38084        inc=2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FIN: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XMAS: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NULL: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9B8AAF05-30AB-420E-A527-14BF7B4D36FB}" type="slidenum">
              <a:rPr lang="de-DE" sz="1000"/>
              <a:pPr/>
              <a:t>42</a:t>
            </a:fld>
            <a:endParaRPr lang="de-DE" sz="100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Open Port 137/</a:t>
            </a:r>
            <a:r>
              <a:rPr lang="en-US" dirty="0" err="1" smtClean="0"/>
              <a:t>udp</a:t>
            </a:r>
            <a:endParaRPr lang="en-US" dirty="0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76375" y="1484313"/>
            <a:ext cx="6159500" cy="3960812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3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 </a:t>
            </a:r>
            <a:r>
              <a:rPr lang="en-US" sz="1600" b="0" i="1" dirty="0" err="1" smtClean="0">
                <a:latin typeface="Arial Unicode MS" pitchFamily="34" charset="-128"/>
              </a:rPr>
              <a:t>unicornscan</a:t>
            </a:r>
            <a:r>
              <a:rPr lang="en-US" sz="1600" b="0" i="1" dirty="0" smtClean="0">
                <a:latin typeface="Arial Unicode MS" pitchFamily="34" charset="-128"/>
              </a:rPr>
              <a:t> -</a:t>
            </a:r>
            <a:r>
              <a:rPr lang="en-US" sz="1600" b="0" i="1" dirty="0" err="1" smtClean="0">
                <a:latin typeface="Arial Unicode MS" pitchFamily="34" charset="-128"/>
              </a:rPr>
              <a:t>mU</a:t>
            </a:r>
            <a:r>
              <a:rPr lang="en-US" sz="1600" b="0" i="1" dirty="0" smtClean="0">
                <a:latin typeface="Arial Unicode MS" pitchFamily="34" charset="-128"/>
              </a:rPr>
              <a:t> 192.168.10.9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UDP open              </a:t>
            </a:r>
            <a:r>
              <a:rPr lang="en-US" sz="1400" b="0" dirty="0" err="1" smtClean="0">
                <a:latin typeface="Arial Unicode MS" pitchFamily="34" charset="-128"/>
              </a:rPr>
              <a:t>netbios</a:t>
            </a:r>
            <a:r>
              <a:rPr lang="en-US" sz="1400" b="0" dirty="0" smtClean="0">
                <a:latin typeface="Arial Unicode MS" pitchFamily="34" charset="-128"/>
              </a:rPr>
              <a:t>-ns[  137]         from </a:t>
            </a:r>
            <a:r>
              <a:rPr lang="en-US" sz="1600" b="0" dirty="0" smtClean="0">
                <a:latin typeface="Arial Unicode MS" pitchFamily="34" charset="-128"/>
              </a:rPr>
              <a:t>192.168.10.9</a:t>
            </a:r>
            <a:r>
              <a:rPr lang="en-US" sz="1400" b="0" dirty="0" smtClean="0">
                <a:latin typeface="Arial Unicode MS" pitchFamily="34" charset="-128"/>
              </a:rPr>
              <a:t> </a:t>
            </a:r>
            <a:r>
              <a:rPr lang="en-US" sz="1400" b="0" dirty="0" err="1" smtClean="0">
                <a:latin typeface="Arial Unicode MS" pitchFamily="34" charset="-128"/>
              </a:rPr>
              <a:t>ttl</a:t>
            </a:r>
            <a:r>
              <a:rPr lang="en-US" sz="1400" b="0" dirty="0" smtClean="0">
                <a:latin typeface="Arial Unicode MS" pitchFamily="34" charset="-128"/>
              </a:rPr>
              <a:t> 128</a:t>
            </a:r>
          </a:p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endParaRPr lang="en-US" sz="1600" b="0" dirty="0" smtClean="0">
              <a:latin typeface="Arial Unicode MS" pitchFamily="34" charset="-128"/>
            </a:endParaRPr>
          </a:p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endParaRPr lang="en-US" sz="1600" b="0" dirty="0" smtClean="0">
              <a:latin typeface="Arial Unicode MS" pitchFamily="34" charset="-128"/>
            </a:endParaRPr>
          </a:p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 ./identifier.py -U –u137 –c5 192.168.10.9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UDP Scan: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UDP Scan: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UDP Scan: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UDP Scan: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UDP Scan: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47476813-CCC2-4E77-9FA1-62E2E4C47216}" type="slidenum">
              <a:rPr lang="de-DE" sz="1000"/>
              <a:pPr/>
              <a:t>43</a:t>
            </a:fld>
            <a:endParaRPr lang="de-DE" sz="1000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Open Port 137/</a:t>
            </a:r>
            <a:r>
              <a:rPr lang="en-US" dirty="0" err="1" smtClean="0"/>
              <a:t>udp</a:t>
            </a:r>
            <a:r>
              <a:rPr lang="en-US" dirty="0" smtClean="0"/>
              <a:t> (w/ payload)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052513"/>
            <a:ext cx="7416800" cy="2592387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smtClean="0">
                <a:latin typeface="Arial Unicode MS" pitchFamily="34" charset="-128"/>
              </a:rPr>
              <a:t># hping2 192.168.10.9 --udp -p 137 -c 5 -r -d 50 --file ../137.txt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HPING 192.168.10.9 (eth0 192.168.10.9): udp mode set, 28 headers + 50 data bytes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[main] memlockall(): Success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Warning: can't disable memory paging!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len=293 ip=192.168.10.9 ttl=128 id=925 seq=0 rtt=0.4 ms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len=293 ip=192.168.10.9 ttl=128 id=+1 seq=1 rtt=0.3 ms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len=293 ip=192.168.10.9 ttl=128 id=+1 seq=2 rtt=0.4 ms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len=293 ip=192.168.10.9 ttl=128 id=+1 seq=3 rtt=0.4 ms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len=293 ip=192.168.10.9 ttl=128 id=+1 seq=4 rtt=0.4 ms</a:t>
            </a:r>
          </a:p>
        </p:txBody>
      </p:sp>
      <p:sp>
        <p:nvSpPr>
          <p:cNvPr id="81924" name="Rectangle 3"/>
          <p:cNvSpPr>
            <a:spLocks noChangeArrowheads="1"/>
          </p:cNvSpPr>
          <p:nvPr/>
        </p:nvSpPr>
        <p:spPr bwMode="gray">
          <a:xfrm>
            <a:off x="179389" y="3860800"/>
            <a:ext cx="8569075" cy="22324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/>
          <a:lstStyle/>
          <a:p>
            <a:pPr marL="352425" indent="-352425" eaLnBrk="0" hangingPunct="0">
              <a:spcAft>
                <a:spcPct val="50000"/>
              </a:spcAft>
              <a:buClr>
                <a:srgbClr val="928222"/>
              </a:buClr>
              <a:buFont typeface="Wingdings" pitchFamily="2" charset="2"/>
              <a:buNone/>
            </a:pPr>
            <a:r>
              <a:rPr lang="en-US" sz="1400" dirty="0">
                <a:latin typeface="Arial Unicode MS" pitchFamily="34" charset="-128"/>
              </a:rPr>
              <a:t>12:20:19.933615 IP (</a:t>
            </a:r>
            <a:r>
              <a:rPr lang="en-US" sz="1400" dirty="0" err="1">
                <a:latin typeface="Arial Unicode MS" pitchFamily="34" charset="-128"/>
              </a:rPr>
              <a:t>tos</a:t>
            </a:r>
            <a:r>
              <a:rPr lang="en-US" sz="1400" dirty="0">
                <a:latin typeface="Arial Unicode MS" pitchFamily="34" charset="-128"/>
              </a:rPr>
              <a:t> 0x0, </a:t>
            </a:r>
            <a:r>
              <a:rPr lang="en-US" sz="1400" dirty="0" err="1">
                <a:latin typeface="Arial Unicode MS" pitchFamily="34" charset="-128"/>
              </a:rPr>
              <a:t>ttl</a:t>
            </a:r>
            <a:r>
              <a:rPr lang="en-US" sz="1400" dirty="0">
                <a:latin typeface="Arial Unicode MS" pitchFamily="34" charset="-128"/>
              </a:rPr>
              <a:t> 128, id 58360, offset 0, flags [none], proto UDP (17), length 78) </a:t>
            </a:r>
            <a:r>
              <a:rPr lang="en-US" sz="1400" b="1" dirty="0">
                <a:solidFill>
                  <a:srgbClr val="FF0000"/>
                </a:solidFill>
                <a:latin typeface="Arial Unicode MS" pitchFamily="34" charset="-128"/>
              </a:rPr>
              <a:t>192.168.10.3</a:t>
            </a:r>
            <a:r>
              <a:rPr lang="en-US" sz="1400" dirty="0">
                <a:latin typeface="Arial Unicode MS" pitchFamily="34" charset="-128"/>
              </a:rPr>
              <a:t>.</a:t>
            </a:r>
            <a:r>
              <a:rPr lang="en-US" sz="1400" b="1" dirty="0">
                <a:solidFill>
                  <a:srgbClr val="339933"/>
                </a:solidFill>
                <a:latin typeface="Arial Unicode MS" pitchFamily="34" charset="-128"/>
              </a:rPr>
              <a:t>4115</a:t>
            </a:r>
            <a:r>
              <a:rPr lang="en-US" sz="1400" dirty="0">
                <a:latin typeface="Arial Unicode MS" pitchFamily="34" charset="-128"/>
              </a:rPr>
              <a:t> &gt; </a:t>
            </a:r>
            <a:r>
              <a:rPr lang="en-US" sz="1400" b="1" dirty="0">
                <a:solidFill>
                  <a:srgbClr val="0000CC"/>
                </a:solidFill>
                <a:latin typeface="Arial Unicode MS" pitchFamily="34" charset="-128"/>
              </a:rPr>
              <a:t>192.168.10.9.</a:t>
            </a:r>
            <a:r>
              <a:rPr lang="en-US" sz="1400" b="1" dirty="0">
                <a:solidFill>
                  <a:srgbClr val="339933"/>
                </a:solidFill>
                <a:latin typeface="Arial Unicode MS" pitchFamily="34" charset="-128"/>
              </a:rPr>
              <a:t>137</a:t>
            </a:r>
            <a:r>
              <a:rPr lang="en-US" sz="1400" dirty="0">
                <a:latin typeface="Arial Unicode MS" pitchFamily="34" charset="-128"/>
              </a:rPr>
              <a:t>: </a:t>
            </a:r>
            <a:r>
              <a:rPr lang="en-US" sz="1400" b="1" dirty="0">
                <a:latin typeface="Arial Unicode MS" pitchFamily="34" charset="-128"/>
              </a:rPr>
              <a:t>NBT</a:t>
            </a:r>
            <a:r>
              <a:rPr lang="en-US" sz="1400" dirty="0">
                <a:latin typeface="Arial Unicode MS" pitchFamily="34" charset="-128"/>
              </a:rPr>
              <a:t> UDP PACKET(137): </a:t>
            </a:r>
            <a:r>
              <a:rPr lang="en-US" sz="1400" b="1" dirty="0">
                <a:latin typeface="Arial Unicode MS" pitchFamily="34" charset="-128"/>
              </a:rPr>
              <a:t>QUERY; REQUEST; BROADCAST</a:t>
            </a:r>
          </a:p>
          <a:p>
            <a:pPr marL="352425" indent="-352425" eaLnBrk="0" hangingPunct="0">
              <a:spcAft>
                <a:spcPct val="50000"/>
              </a:spcAft>
              <a:buClr>
                <a:srgbClr val="928222"/>
              </a:buClr>
              <a:buFont typeface="Wingdings" pitchFamily="2" charset="2"/>
              <a:buNone/>
            </a:pPr>
            <a:r>
              <a:rPr lang="en-US" sz="1400" dirty="0">
                <a:latin typeface="Arial Unicode MS" pitchFamily="34" charset="-128"/>
              </a:rPr>
              <a:t>12:20:19.934388 IP (</a:t>
            </a:r>
            <a:r>
              <a:rPr lang="en-US" sz="1400" dirty="0" err="1">
                <a:latin typeface="Arial Unicode MS" pitchFamily="34" charset="-128"/>
              </a:rPr>
              <a:t>tos</a:t>
            </a:r>
            <a:r>
              <a:rPr lang="en-US" sz="1400" dirty="0">
                <a:latin typeface="Arial Unicode MS" pitchFamily="34" charset="-128"/>
              </a:rPr>
              <a:t> 0x0, </a:t>
            </a:r>
            <a:r>
              <a:rPr lang="en-US" sz="1400" dirty="0" err="1">
                <a:latin typeface="Arial Unicode MS" pitchFamily="34" charset="-128"/>
              </a:rPr>
              <a:t>ttl</a:t>
            </a:r>
            <a:r>
              <a:rPr lang="en-US" sz="1400" dirty="0">
                <a:latin typeface="Arial Unicode MS" pitchFamily="34" charset="-128"/>
              </a:rPr>
              <a:t> 128, </a:t>
            </a:r>
            <a:r>
              <a:rPr lang="en-US" sz="1400" b="1" dirty="0">
                <a:solidFill>
                  <a:srgbClr val="D60093"/>
                </a:solidFill>
                <a:latin typeface="Arial Unicode MS" pitchFamily="34" charset="-128"/>
              </a:rPr>
              <a:t>id 925</a:t>
            </a:r>
            <a:r>
              <a:rPr lang="en-US" sz="1400" dirty="0">
                <a:latin typeface="Arial Unicode MS" pitchFamily="34" charset="-128"/>
              </a:rPr>
              <a:t>, offset 0, flags [DF], proto UDP (17), length 185) </a:t>
            </a:r>
            <a:r>
              <a:rPr lang="en-US" sz="1400" b="1" dirty="0">
                <a:solidFill>
                  <a:srgbClr val="0000CC"/>
                </a:solidFill>
                <a:latin typeface="Arial Unicode MS" pitchFamily="34" charset="-128"/>
              </a:rPr>
              <a:t>192.168.10.9.</a:t>
            </a:r>
            <a:r>
              <a:rPr lang="en-US" sz="1400" b="1" dirty="0">
                <a:solidFill>
                  <a:srgbClr val="339933"/>
                </a:solidFill>
                <a:latin typeface="Arial Unicode MS" pitchFamily="34" charset="-128"/>
              </a:rPr>
              <a:t>137</a:t>
            </a:r>
            <a:r>
              <a:rPr lang="en-US" sz="1400" dirty="0">
                <a:latin typeface="Arial Unicode MS" pitchFamily="34" charset="-128"/>
              </a:rPr>
              <a:t> &gt; </a:t>
            </a:r>
            <a:r>
              <a:rPr lang="en-US" sz="1400" b="1" dirty="0">
                <a:solidFill>
                  <a:srgbClr val="FF0000"/>
                </a:solidFill>
                <a:latin typeface="Arial Unicode MS" pitchFamily="34" charset="-128"/>
              </a:rPr>
              <a:t>192.168.10.3</a:t>
            </a:r>
            <a:r>
              <a:rPr lang="en-US" sz="1400" dirty="0">
                <a:latin typeface="Arial Unicode MS" pitchFamily="34" charset="-128"/>
              </a:rPr>
              <a:t>.</a:t>
            </a:r>
            <a:r>
              <a:rPr lang="en-US" sz="1400" b="1" dirty="0">
                <a:solidFill>
                  <a:srgbClr val="339933"/>
                </a:solidFill>
                <a:latin typeface="Arial Unicode MS" pitchFamily="34" charset="-128"/>
              </a:rPr>
              <a:t>4115</a:t>
            </a:r>
            <a:r>
              <a:rPr lang="en-US" sz="1400" dirty="0">
                <a:latin typeface="Arial Unicode MS" pitchFamily="34" charset="-128"/>
              </a:rPr>
              <a:t>: </a:t>
            </a:r>
            <a:r>
              <a:rPr lang="en-US" sz="1400" b="1" dirty="0">
                <a:latin typeface="Arial Unicode MS" pitchFamily="34" charset="-128"/>
              </a:rPr>
              <a:t>NBT</a:t>
            </a:r>
            <a:r>
              <a:rPr lang="en-US" sz="1400" dirty="0">
                <a:latin typeface="Arial Unicode MS" pitchFamily="34" charset="-128"/>
              </a:rPr>
              <a:t> UDP PACKET(137): </a:t>
            </a:r>
            <a:r>
              <a:rPr lang="en-US" sz="1400" b="1" dirty="0">
                <a:latin typeface="Arial Unicode MS" pitchFamily="34" charset="-128"/>
              </a:rPr>
              <a:t>QUERY; POSITIVE; RESPONSE;</a:t>
            </a:r>
            <a:r>
              <a:rPr lang="en-US" sz="1400" dirty="0">
                <a:latin typeface="Arial Unicode MS" pitchFamily="34" charset="-128"/>
              </a:rPr>
              <a:t> </a:t>
            </a:r>
          </a:p>
          <a:p>
            <a:pPr marL="352425" indent="-352425" eaLnBrk="0" hangingPunct="0">
              <a:spcAft>
                <a:spcPct val="50000"/>
              </a:spcAft>
              <a:buClr>
                <a:srgbClr val="928222"/>
              </a:buClr>
              <a:buFont typeface="Wingdings" pitchFamily="2" charset="2"/>
              <a:buNone/>
            </a:pPr>
            <a:r>
              <a:rPr lang="en-US" sz="1400" dirty="0">
                <a:latin typeface="Arial Unicode MS" pitchFamily="34" charset="-128"/>
              </a:rPr>
              <a:t>12:20:22.001809 IP (</a:t>
            </a:r>
            <a:r>
              <a:rPr lang="en-US" sz="1400" dirty="0" err="1">
                <a:latin typeface="Arial Unicode MS" pitchFamily="34" charset="-128"/>
              </a:rPr>
              <a:t>tos</a:t>
            </a:r>
            <a:r>
              <a:rPr lang="en-US" sz="1400" dirty="0">
                <a:latin typeface="Arial Unicode MS" pitchFamily="34" charset="-128"/>
              </a:rPr>
              <a:t> 0x0, </a:t>
            </a:r>
            <a:r>
              <a:rPr lang="en-US" sz="1400" dirty="0" err="1">
                <a:latin typeface="Arial Unicode MS" pitchFamily="34" charset="-128"/>
              </a:rPr>
              <a:t>ttl</a:t>
            </a:r>
            <a:r>
              <a:rPr lang="en-US" sz="1400" dirty="0">
                <a:latin typeface="Arial Unicode MS" pitchFamily="34" charset="-128"/>
              </a:rPr>
              <a:t> 128, id 30695, offset 0, flags [none], proto UDP (17), length 78) </a:t>
            </a:r>
            <a:r>
              <a:rPr lang="en-US" sz="1400" b="1" dirty="0">
                <a:solidFill>
                  <a:srgbClr val="FF0000"/>
                </a:solidFill>
                <a:latin typeface="Arial Unicode MS" pitchFamily="34" charset="-128"/>
              </a:rPr>
              <a:t>192.168.10.3</a:t>
            </a:r>
            <a:r>
              <a:rPr lang="en-US" sz="1400" dirty="0">
                <a:latin typeface="Arial Unicode MS" pitchFamily="34" charset="-128"/>
              </a:rPr>
              <a:t>.</a:t>
            </a:r>
            <a:r>
              <a:rPr lang="en-US" sz="1400" dirty="0">
                <a:solidFill>
                  <a:srgbClr val="339933"/>
                </a:solidFill>
                <a:latin typeface="Arial Unicode MS" pitchFamily="34" charset="-128"/>
              </a:rPr>
              <a:t>34471</a:t>
            </a:r>
            <a:r>
              <a:rPr lang="en-US" sz="1400" dirty="0">
                <a:latin typeface="Arial Unicode MS" pitchFamily="34" charset="-128"/>
              </a:rPr>
              <a:t> &gt; </a:t>
            </a:r>
            <a:r>
              <a:rPr lang="en-US" sz="1400" b="1" dirty="0">
                <a:solidFill>
                  <a:srgbClr val="0000CC"/>
                </a:solidFill>
                <a:latin typeface="Arial Unicode MS" pitchFamily="34" charset="-128"/>
              </a:rPr>
              <a:t>192.168.10.9.</a:t>
            </a:r>
            <a:r>
              <a:rPr lang="en-US" sz="1400" b="1" dirty="0">
                <a:solidFill>
                  <a:srgbClr val="339933"/>
                </a:solidFill>
                <a:latin typeface="Arial Unicode MS" pitchFamily="34" charset="-128"/>
              </a:rPr>
              <a:t>137</a:t>
            </a:r>
            <a:r>
              <a:rPr lang="en-US" sz="1400" dirty="0">
                <a:latin typeface="Arial Unicode MS" pitchFamily="34" charset="-128"/>
              </a:rPr>
              <a:t>: </a:t>
            </a:r>
            <a:r>
              <a:rPr lang="en-US" sz="1400" b="1" dirty="0">
                <a:latin typeface="Arial Unicode MS" pitchFamily="34" charset="-128"/>
              </a:rPr>
              <a:t>NBT</a:t>
            </a:r>
            <a:r>
              <a:rPr lang="en-US" sz="1400" dirty="0">
                <a:latin typeface="Arial Unicode MS" pitchFamily="34" charset="-128"/>
              </a:rPr>
              <a:t> UDP PACKET(137): </a:t>
            </a:r>
            <a:r>
              <a:rPr lang="en-US" sz="1400" b="1" dirty="0">
                <a:latin typeface="Arial Unicode MS" pitchFamily="34" charset="-128"/>
              </a:rPr>
              <a:t>QUERY; REQUEST; BROADCAST</a:t>
            </a:r>
          </a:p>
          <a:p>
            <a:pPr marL="352425" indent="-352425" eaLnBrk="0" hangingPunct="0">
              <a:spcAft>
                <a:spcPct val="50000"/>
              </a:spcAft>
              <a:buClr>
                <a:srgbClr val="928222"/>
              </a:buClr>
              <a:buFont typeface="Wingdings" pitchFamily="2" charset="2"/>
              <a:buNone/>
            </a:pPr>
            <a:r>
              <a:rPr lang="en-US" sz="1400" dirty="0">
                <a:latin typeface="Arial Unicode MS" pitchFamily="34" charset="-128"/>
              </a:rPr>
              <a:t>12:20:22.002602 IP (</a:t>
            </a:r>
            <a:r>
              <a:rPr lang="en-US" sz="1400" dirty="0" err="1">
                <a:latin typeface="Arial Unicode MS" pitchFamily="34" charset="-128"/>
              </a:rPr>
              <a:t>tos</a:t>
            </a:r>
            <a:r>
              <a:rPr lang="en-US" sz="1400" dirty="0">
                <a:latin typeface="Arial Unicode MS" pitchFamily="34" charset="-128"/>
              </a:rPr>
              <a:t> 0x0, </a:t>
            </a:r>
            <a:r>
              <a:rPr lang="en-US" sz="1400" dirty="0" err="1">
                <a:latin typeface="Arial Unicode MS" pitchFamily="34" charset="-128"/>
              </a:rPr>
              <a:t>ttl</a:t>
            </a:r>
            <a:r>
              <a:rPr lang="en-US" sz="1400" dirty="0">
                <a:latin typeface="Arial Unicode MS" pitchFamily="34" charset="-128"/>
              </a:rPr>
              <a:t> 128, </a:t>
            </a:r>
            <a:r>
              <a:rPr lang="en-US" sz="1400" b="1" dirty="0">
                <a:solidFill>
                  <a:srgbClr val="D60093"/>
                </a:solidFill>
                <a:latin typeface="Arial Unicode MS" pitchFamily="34" charset="-128"/>
              </a:rPr>
              <a:t>id 926</a:t>
            </a:r>
            <a:r>
              <a:rPr lang="en-US" sz="1400" dirty="0">
                <a:latin typeface="Arial Unicode MS" pitchFamily="34" charset="-128"/>
              </a:rPr>
              <a:t>, offset 0, flags [DF], proto UDP (17), length 185) </a:t>
            </a:r>
            <a:r>
              <a:rPr lang="en-US" sz="1400" b="1" dirty="0">
                <a:solidFill>
                  <a:srgbClr val="0000CC"/>
                </a:solidFill>
                <a:latin typeface="Arial Unicode MS" pitchFamily="34" charset="-128"/>
              </a:rPr>
              <a:t>192.168.10.9.</a:t>
            </a:r>
            <a:r>
              <a:rPr lang="en-US" sz="1400" b="1" dirty="0">
                <a:solidFill>
                  <a:srgbClr val="339933"/>
                </a:solidFill>
                <a:latin typeface="Arial Unicode MS" pitchFamily="34" charset="-128"/>
              </a:rPr>
              <a:t>137</a:t>
            </a:r>
            <a:r>
              <a:rPr lang="en-US" sz="1400" dirty="0">
                <a:latin typeface="Arial Unicode MS" pitchFamily="34" charset="-128"/>
              </a:rPr>
              <a:t> &gt; </a:t>
            </a:r>
            <a:r>
              <a:rPr lang="en-US" sz="1400" b="1" dirty="0">
                <a:solidFill>
                  <a:srgbClr val="FF0000"/>
                </a:solidFill>
                <a:latin typeface="Arial Unicode MS" pitchFamily="34" charset="-128"/>
              </a:rPr>
              <a:t>192.168.10.3</a:t>
            </a:r>
            <a:r>
              <a:rPr lang="en-US" sz="1400" dirty="0">
                <a:latin typeface="Arial Unicode MS" pitchFamily="34" charset="-128"/>
              </a:rPr>
              <a:t>.</a:t>
            </a:r>
            <a:r>
              <a:rPr lang="en-US" sz="1400" b="1" dirty="0">
                <a:solidFill>
                  <a:srgbClr val="339933"/>
                </a:solidFill>
                <a:latin typeface="Arial Unicode MS" pitchFamily="34" charset="-128"/>
              </a:rPr>
              <a:t>34471</a:t>
            </a:r>
            <a:r>
              <a:rPr lang="en-US" sz="1400" dirty="0">
                <a:latin typeface="Arial Unicode MS" pitchFamily="34" charset="-128"/>
              </a:rPr>
              <a:t>: </a:t>
            </a:r>
            <a:r>
              <a:rPr lang="en-US" sz="1400" b="1" dirty="0">
                <a:latin typeface="Arial Unicode MS" pitchFamily="34" charset="-128"/>
              </a:rPr>
              <a:t>NBT</a:t>
            </a:r>
            <a:r>
              <a:rPr lang="en-US" sz="1400" dirty="0">
                <a:latin typeface="Arial Unicode MS" pitchFamily="34" charset="-128"/>
              </a:rPr>
              <a:t> UDP PACKET(137): </a:t>
            </a:r>
            <a:r>
              <a:rPr lang="en-US" sz="1400" b="1" dirty="0">
                <a:latin typeface="Arial Unicode MS" pitchFamily="34" charset="-128"/>
              </a:rPr>
              <a:t>QUERY; POSITIVE; RESPONSE;</a:t>
            </a:r>
            <a:r>
              <a:rPr lang="en-US" sz="1400" dirty="0">
                <a:latin typeface="Arial Unicode MS" pitchFamily="34" charset="-128"/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F4CFAE75-EF4A-4955-BFE5-478C6727D57C}" type="slidenum">
              <a:rPr lang="de-DE" sz="1000"/>
              <a:pPr/>
              <a:t>44</a:t>
            </a:fld>
            <a:endParaRPr lang="de-DE" sz="100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Closed Port 4444/</a:t>
            </a:r>
            <a:r>
              <a:rPr lang="en-US" dirty="0" err="1" smtClean="0"/>
              <a:t>udp</a:t>
            </a:r>
            <a:endParaRPr lang="en-US" dirty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97013" y="1341438"/>
            <a:ext cx="6159500" cy="51117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 </a:t>
            </a:r>
            <a:r>
              <a:rPr lang="en-US" sz="1600" b="0" i="1" dirty="0" err="1" smtClean="0">
                <a:latin typeface="Arial Unicode MS" pitchFamily="34" charset="-128"/>
              </a:rPr>
              <a:t>nmap</a:t>
            </a:r>
            <a:r>
              <a:rPr lang="en-US" sz="1600" b="0" i="1" dirty="0" smtClean="0">
                <a:latin typeface="Arial Unicode MS" pitchFamily="34" charset="-128"/>
              </a:rPr>
              <a:t> -n -</a:t>
            </a:r>
            <a:r>
              <a:rPr lang="en-US" sz="1600" b="0" i="1" dirty="0" err="1" smtClean="0">
                <a:latin typeface="Arial Unicode MS" pitchFamily="34" charset="-128"/>
              </a:rPr>
              <a:t>sU</a:t>
            </a:r>
            <a:r>
              <a:rPr lang="en-US" sz="1600" b="0" i="1" dirty="0" smtClean="0">
                <a:latin typeface="Arial Unicode MS" pitchFamily="34" charset="-128"/>
              </a:rPr>
              <a:t> –p4444 192.168.10.9 –reason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Starting </a:t>
            </a:r>
            <a:r>
              <a:rPr lang="en-US" sz="1400" b="0" dirty="0" err="1" smtClean="0">
                <a:latin typeface="Arial Unicode MS" pitchFamily="34" charset="-128"/>
              </a:rPr>
              <a:t>Nmap</a:t>
            </a:r>
            <a:r>
              <a:rPr lang="en-US" sz="1400" b="0" dirty="0" smtClean="0">
                <a:latin typeface="Arial Unicode MS" pitchFamily="34" charset="-128"/>
              </a:rPr>
              <a:t> 5.00 ( http://nmap.org ) at 2010-05-31 20:01 EEST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Interesting ports on 192.168.10.9: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PORT     	STATE  	SERVICE 	REASON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4444/</a:t>
            </a:r>
            <a:r>
              <a:rPr lang="en-US" sz="1400" b="0" dirty="0" err="1" smtClean="0">
                <a:latin typeface="Arial Unicode MS" pitchFamily="34" charset="-128"/>
              </a:rPr>
              <a:t>udp</a:t>
            </a:r>
            <a:r>
              <a:rPr lang="en-US" sz="1400" b="0" dirty="0" smtClean="0">
                <a:latin typeface="Arial Unicode MS" pitchFamily="34" charset="-128"/>
              </a:rPr>
              <a:t> 	closed 	krb524 	port-</a:t>
            </a:r>
            <a:r>
              <a:rPr lang="en-US" sz="1400" b="0" dirty="0" err="1" smtClean="0">
                <a:latin typeface="Arial Unicode MS" pitchFamily="34" charset="-128"/>
              </a:rPr>
              <a:t>unreach</a:t>
            </a:r>
            <a:endParaRPr lang="en-US" sz="1400" b="0" dirty="0" smtClean="0">
              <a:latin typeface="Arial Unicode MS" pitchFamily="34" charset="-128"/>
            </a:endParaRPr>
          </a:p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endParaRPr lang="en-US" sz="1400" b="0" dirty="0" smtClean="0">
              <a:latin typeface="Arial Unicode MS" pitchFamily="34" charset="-128"/>
            </a:endParaRPr>
          </a:p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endParaRPr lang="en-US" sz="1600" b="0" dirty="0" smtClean="0">
              <a:latin typeface="Arial Unicode MS" pitchFamily="34" charset="-128"/>
            </a:endParaRPr>
          </a:p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 ./identifier.py -U –u4444 –c5 192.168.10.9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UDP Scan: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=192.168.10.9      id=5272         inc=0   (</a:t>
            </a:r>
            <a:r>
              <a:rPr lang="en-US" sz="1400" b="0" dirty="0" err="1" smtClean="0">
                <a:latin typeface="Arial Unicode MS" pitchFamily="34" charset="-128"/>
              </a:rPr>
              <a:t>ICMP_Unreachable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UDP Scan: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=192.168.10.9      id=5273         inc=1   (</a:t>
            </a:r>
            <a:r>
              <a:rPr lang="en-US" sz="1400" b="0" dirty="0" err="1" smtClean="0">
                <a:latin typeface="Arial Unicode MS" pitchFamily="34" charset="-128"/>
              </a:rPr>
              <a:t>ICMP_Unreachable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UDP Scan: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=192.168.10.9      id=5274         inc=1   (</a:t>
            </a:r>
            <a:r>
              <a:rPr lang="en-US" sz="1400" b="0" dirty="0" err="1" smtClean="0">
                <a:latin typeface="Arial Unicode MS" pitchFamily="34" charset="-128"/>
              </a:rPr>
              <a:t>ICMP_Unreachable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UDP Scan: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=192.168.10.9      id=5275         inc=1   (</a:t>
            </a:r>
            <a:r>
              <a:rPr lang="en-US" sz="1400" b="0" dirty="0" err="1" smtClean="0">
                <a:latin typeface="Arial Unicode MS" pitchFamily="34" charset="-128"/>
              </a:rPr>
              <a:t>ICMP_Unreachable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UDP Scan: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=192.168.10.9      id=5276         inc=1   (</a:t>
            </a:r>
            <a:r>
              <a:rPr lang="en-US" sz="1400" b="0" dirty="0" err="1" smtClean="0">
                <a:latin typeface="Arial Unicode MS" pitchFamily="34" charset="-128"/>
              </a:rPr>
              <a:t>ICMP_Unreachable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683E4C45-8F0B-47A4-91C2-A74094B76934}" type="slidenum">
              <a:rPr lang="de-DE" sz="1000"/>
              <a:pPr/>
              <a:t>45</a:t>
            </a:fld>
            <a:endParaRPr lang="de-DE" sz="1000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ICMP Requests &amp; Replies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41513" y="1412875"/>
            <a:ext cx="5256212" cy="44640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 ./identifier.py -IPAT -c3 10.10.10.200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ICMP Ping: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  id=5432       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ICMP Ping: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  id=63756        inc=58324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ICMP Ping: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  id=50910        inc=-12846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ICMP Timestamp: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  id=62973       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ICMP Timestamp: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  id=29249         inc=-33724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ICMP Timestamp: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  id=23274         inc=-5975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ICMP Address Mask: 	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ICMP Address Mask: 	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ICMP Address Mask: 	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03F9CCCF-F464-42BC-B941-E0F23F18F99A}" type="slidenum">
              <a:rPr lang="de-DE" sz="1000"/>
              <a:pPr/>
              <a:t>46</a:t>
            </a:fld>
            <a:endParaRPr lang="de-DE" sz="1000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ICMP </a:t>
            </a:r>
            <a:r>
              <a:rPr lang="en-US" dirty="0" err="1" smtClean="0"/>
              <a:t>TimeX</a:t>
            </a:r>
            <a:r>
              <a:rPr lang="en-US" dirty="0" smtClean="0"/>
              <a:t> Messages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68413" y="1412875"/>
            <a:ext cx="6662737" cy="44640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 ./identifier.py -TSA -c3 10.20.20.147 –</a:t>
            </a:r>
            <a:r>
              <a:rPr lang="en-US" sz="1600" b="0" i="1" dirty="0" err="1" smtClean="0">
                <a:latin typeface="Arial Unicode MS" pitchFamily="34" charset="-128"/>
              </a:rPr>
              <a:t>ttl</a:t>
            </a:r>
            <a:r>
              <a:rPr lang="en-US" sz="1600" b="0" i="1" dirty="0" smtClean="0">
                <a:latin typeface="Arial Unicode MS" pitchFamily="34" charset="-128"/>
              </a:rPr>
              <a:t>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    id=33093        inc=0	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    id=33106        inc=13	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    id=33113        inc=7	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SYN/ACK: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id=33116        inc=0	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SYN/ACK: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id=33118        inc=2	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SYN/ACK: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id=33124        inc=6	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ACK: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    id=33129        inc=0	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ACK: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    id=33132        inc=3	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ACK: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=10.10.10.200      id=33139        inc=7	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1B5143B9-CEC2-49B2-AE9C-40248B669A58}" type="slidenum">
              <a:rPr lang="de-DE" sz="1000"/>
              <a:pPr/>
              <a:t>47</a:t>
            </a:fld>
            <a:endParaRPr lang="de-DE" sz="1000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Tracing the whole path to a host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1268413"/>
            <a:ext cx="6553200" cy="5040312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#./identifier.py </a:t>
            </a:r>
            <a:r>
              <a:rPr lang="fr-FR" sz="1600" b="0" i="1" dirty="0" smtClean="0">
                <a:latin typeface="Arial Unicode MS" pitchFamily="34" charset="-128"/>
              </a:rPr>
              <a:t>-TS -t80 194.42.1.1 -c3 --</a:t>
            </a:r>
            <a:r>
              <a:rPr lang="fr-FR" sz="1600" b="0" i="1" dirty="0" err="1" smtClean="0">
                <a:latin typeface="Arial Unicode MS" pitchFamily="34" charset="-128"/>
              </a:rPr>
              <a:t>tracert</a:t>
            </a:r>
            <a:endParaRPr lang="en-US" sz="1600" b="0" i="1" dirty="0" smtClean="0">
              <a:latin typeface="Arial Unicode MS" pitchFamily="34" charset="-128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 1: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 1: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 1: No Response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 2: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=91.184.192.49    id=55793        inc=0   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 2: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=91.184.192.49    id=55797        inc=4   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 2: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=91.184.192.49    id=55800        inc=3   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 3: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=91.184.192.180   id=16742        inc=0   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 3: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=91.184.192.180   id=16747        inc=5   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 3: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=91.184.192.180   id=16752        inc=5   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 4: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=91.184.192.163   id=39391        inc=0   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 4: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=91.184.192.163   id=39392        inc=1   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 4: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=91.184.192.163   id=39393        inc=1   (</a:t>
            </a:r>
            <a:r>
              <a:rPr lang="en-US" sz="1400" b="0" dirty="0" err="1" smtClean="0">
                <a:latin typeface="Arial Unicode MS" pitchFamily="34" charset="-128"/>
              </a:rPr>
              <a:t>ICMP_TTL_Exceeded</a:t>
            </a:r>
            <a:r>
              <a:rPr lang="en-US" sz="1400" b="0" dirty="0" smtClean="0">
                <a:latin typeface="Arial Unicode MS" pitchFamily="34" charset="-128"/>
              </a:rPr>
              <a:t>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…snip…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FFA47008-DEB9-408B-8720-2D4ED8A56679}" type="slidenum">
              <a:rPr lang="de-DE" sz="1000"/>
              <a:pPr/>
              <a:t>48</a:t>
            </a:fld>
            <a:endParaRPr lang="de-DE" sz="1000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Tracing the whole path (Cont’d)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31913" y="1412875"/>
            <a:ext cx="6480175" cy="43926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…snip…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 5:  ip=193.22.30.53     id=60650        inc=0   (ICMP_TTL_Exceeded)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 5:  ip=193.22.30.53     id=60651        inc=1   (ICMP_TTL_Exceeded)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 5:  ip=193.22.30.53     id=60652        inc=1   (ICMP_TTL_Exceeded)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 6:  ip=82.116.192.17    id=39113        inc=0   (ICMP_TTL_Exceeded)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 6:  ip=82.116.192.17    id=39114        inc=1   (ICMP_TTL_Exceeded)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 6:  ip=82.116.192.17    id=39116        inc=2   (ICMP_TTL_Exceeded)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 7:  ip=82.116.192.98    id=32316        inc=0   (ICMP_TTL_Exceeded)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 7:  ip=82.116.192.98    id=32317        inc=1   (ICMP_TTL_Exceeded)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 7:  ip=82.116.192.98    id=32318        inc=1   (ICMP_TTL_Exceeded)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----------------------------------------------------------------------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 8:  ip=194.42.1.1      id=25476        inc=0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 8:  ip=194.42.1.1      id=25482        inc=6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 8:  ip=194.42.1.1      id=25487        inc=5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D84BBEC1-6C1F-4430-AE31-D199A50A0558}" type="slidenum">
              <a:rPr lang="de-DE" smtClean="0">
                <a:cs typeface="Arial" charset="0"/>
              </a:rPr>
              <a:pPr/>
              <a:t>49</a:t>
            </a:fld>
            <a:endParaRPr lang="de-DE" smtClean="0">
              <a:cs typeface="Arial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(ACK) Idle Scan</a:t>
            </a:r>
          </a:p>
        </p:txBody>
      </p:sp>
      <p:pic>
        <p:nvPicPr>
          <p:cNvPr id="593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1606550"/>
            <a:ext cx="6191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4797425"/>
            <a:ext cx="7524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4754563"/>
            <a:ext cx="828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4087813" y="1268413"/>
            <a:ext cx="7715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Target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8313" y="5106988"/>
            <a:ext cx="954087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Attacker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13638" y="5033963"/>
            <a:ext cx="874712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Zombie</a:t>
            </a: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V="1">
            <a:off x="2124075" y="2565400"/>
            <a:ext cx="1943100" cy="22320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2411413" y="5084763"/>
            <a:ext cx="4105275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 flipH="1">
            <a:off x="2339975" y="5381625"/>
            <a:ext cx="4176713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>
            <a:off x="4141373" y="4748213"/>
            <a:ext cx="54534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ACK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779838" y="5373688"/>
            <a:ext cx="12731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    IPID=1</a:t>
            </a:r>
          </a:p>
        </p:txBody>
      </p:sp>
      <p:sp>
        <p:nvSpPr>
          <p:cNvPr id="18" name="TextBox 17"/>
          <p:cNvSpPr txBox="1"/>
          <p:nvPr/>
        </p:nvSpPr>
        <p:spPr>
          <a:xfrm rot="18663786">
            <a:off x="1927226" y="3392487"/>
            <a:ext cx="2076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   </a:t>
            </a:r>
            <a:r>
              <a:rPr lang="en-US" sz="1400" dirty="0" err="1">
                <a:latin typeface="+mn-lt"/>
                <a:ea typeface="Arial Unicode MS" pitchFamily="34" charset="-128"/>
                <a:cs typeface="Arial Unicode MS" pitchFamily="34" charset="-128"/>
              </a:rPr>
              <a:t>Src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 IP: &lt;Zombie&gt;</a:t>
            </a:r>
          </a:p>
        </p:txBody>
      </p: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>
            <a:off x="4932363" y="2420938"/>
            <a:ext cx="2087562" cy="216058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1" name="TextBox 20"/>
          <p:cNvSpPr txBox="1"/>
          <p:nvPr/>
        </p:nvSpPr>
        <p:spPr>
          <a:xfrm rot="2771571">
            <a:off x="5507832" y="3102769"/>
            <a:ext cx="9794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SYN/ACK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 flipV="1">
            <a:off x="4643438" y="2565400"/>
            <a:ext cx="2089150" cy="21590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8" name="TextBox 27"/>
          <p:cNvSpPr txBox="1"/>
          <p:nvPr/>
        </p:nvSpPr>
        <p:spPr>
          <a:xfrm rot="2725676">
            <a:off x="4883944" y="3556794"/>
            <a:ext cx="12969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    IPID=2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62375" y="5373688"/>
            <a:ext cx="13684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    IPID= 3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7" grpId="2"/>
      <p:bldP spid="48" grpId="0"/>
      <p:bldP spid="48" grpId="1"/>
      <p:bldP spid="18" grpId="0"/>
      <p:bldP spid="21" grpId="0"/>
      <p:bldP spid="28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D2F504C6-7123-4BD8-A193-A4C358BDE0B7}" type="slidenum">
              <a:rPr lang="de-DE" smtClean="0">
                <a:cs typeface="Arial" charset="0"/>
              </a:rPr>
              <a:pPr/>
              <a:t>5</a:t>
            </a:fld>
            <a:endParaRPr lang="de-DE" smtClean="0">
              <a:cs typeface="Arial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Encapsulation</a:t>
            </a:r>
          </a:p>
        </p:txBody>
      </p:sp>
      <p:pic>
        <p:nvPicPr>
          <p:cNvPr id="22531" name="Picture 2" descr="http://upload.wikimedia.org/wikipedia/commons/thumb/3/3b/UDP_encapsulation.svg/800px-UDP_encapsulation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4250" y="1412875"/>
            <a:ext cx="76200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D84BBEC1-6C1F-4430-AE31-D199A50A0558}" type="slidenum">
              <a:rPr lang="de-DE" smtClean="0">
                <a:cs typeface="Arial" charset="0"/>
              </a:rPr>
              <a:pPr/>
              <a:t>50</a:t>
            </a:fld>
            <a:endParaRPr lang="de-DE" smtClean="0">
              <a:cs typeface="Arial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ICMP Idle Scan</a:t>
            </a:r>
          </a:p>
        </p:txBody>
      </p:sp>
      <p:pic>
        <p:nvPicPr>
          <p:cNvPr id="593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1606550"/>
            <a:ext cx="6191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4797425"/>
            <a:ext cx="7524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4754563"/>
            <a:ext cx="828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4087813" y="1268413"/>
            <a:ext cx="7715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Target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8313" y="5106988"/>
            <a:ext cx="954087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Attacker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13638" y="5033963"/>
            <a:ext cx="874712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Zombie</a:t>
            </a: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V="1">
            <a:off x="2124075" y="2565400"/>
            <a:ext cx="1943100" cy="22320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2411413" y="5084763"/>
            <a:ext cx="4105275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 flipH="1">
            <a:off x="2339975" y="5381625"/>
            <a:ext cx="4176713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>
            <a:off x="3526625" y="4748213"/>
            <a:ext cx="1774845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ICMP Echo Request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69317" y="5373688"/>
            <a:ext cx="2294219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  <a:latin typeface="Georgia"/>
                <a:ea typeface="Arial Unicode MS" pitchFamily="34" charset="-128"/>
                <a:cs typeface="Arial Unicode MS" pitchFamily="34" charset="-128"/>
              </a:rPr>
              <a:t>ICMP Echo Reply   </a:t>
            </a: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IPID=1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 rot="18663786">
            <a:off x="1927226" y="3392487"/>
            <a:ext cx="2076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   </a:t>
            </a:r>
            <a:r>
              <a:rPr lang="en-US" sz="1400" dirty="0" err="1">
                <a:latin typeface="+mn-lt"/>
                <a:ea typeface="Arial Unicode MS" pitchFamily="34" charset="-128"/>
                <a:cs typeface="Arial Unicode MS" pitchFamily="34" charset="-128"/>
              </a:rPr>
              <a:t>Src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 IP: &lt;Zombie&gt;</a:t>
            </a:r>
          </a:p>
        </p:txBody>
      </p: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>
            <a:off x="4932363" y="2420938"/>
            <a:ext cx="2087562" cy="216058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1" name="TextBox 20"/>
          <p:cNvSpPr txBox="1"/>
          <p:nvPr/>
        </p:nvSpPr>
        <p:spPr>
          <a:xfrm rot="2771571">
            <a:off x="5507832" y="3102769"/>
            <a:ext cx="9794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SYN/ACK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 flipV="1">
            <a:off x="4643438" y="2565400"/>
            <a:ext cx="2089150" cy="21590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8" name="TextBox 27"/>
          <p:cNvSpPr txBox="1"/>
          <p:nvPr/>
        </p:nvSpPr>
        <p:spPr>
          <a:xfrm rot="2725676">
            <a:off x="4883944" y="3556794"/>
            <a:ext cx="12969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    IPID=2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91148" y="5373216"/>
            <a:ext cx="2520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ICMP Echo Reply   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IPID= 3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7" grpId="2"/>
      <p:bldP spid="48" grpId="0"/>
      <p:bldP spid="48" grpId="1"/>
      <p:bldP spid="18" grpId="0"/>
      <p:bldP spid="21" grpId="0"/>
      <p:bldP spid="28" grpId="0"/>
      <p:bldP spid="3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D84BBEC1-6C1F-4430-AE31-D199A50A0558}" type="slidenum">
              <a:rPr lang="de-DE" smtClean="0">
                <a:cs typeface="Arial" charset="0"/>
              </a:rPr>
              <a:pPr/>
              <a:t>51</a:t>
            </a:fld>
            <a:endParaRPr lang="de-DE" smtClean="0">
              <a:cs typeface="Arial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Idle Scan</a:t>
            </a:r>
          </a:p>
        </p:txBody>
      </p:sp>
      <p:pic>
        <p:nvPicPr>
          <p:cNvPr id="593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1606550"/>
            <a:ext cx="6191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4797425"/>
            <a:ext cx="7524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4754563"/>
            <a:ext cx="828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4087813" y="1268413"/>
            <a:ext cx="7715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Target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8313" y="5106988"/>
            <a:ext cx="954087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Attacker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13638" y="5033963"/>
            <a:ext cx="874712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Zombie</a:t>
            </a: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V="1">
            <a:off x="2124075" y="2565400"/>
            <a:ext cx="1943100" cy="22320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2411413" y="5084763"/>
            <a:ext cx="4105275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 flipH="1">
            <a:off x="2339975" y="5381625"/>
            <a:ext cx="4176713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>
            <a:off x="4131755" y="4748213"/>
            <a:ext cx="56457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UDP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000815" y="5373688"/>
            <a:ext cx="283122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  <a:latin typeface="Georgia"/>
                <a:ea typeface="Arial Unicode MS" pitchFamily="34" charset="-128"/>
                <a:cs typeface="Arial Unicode MS" pitchFamily="34" charset="-128"/>
              </a:rPr>
              <a:t>ICMP Port Unreachable   </a:t>
            </a: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IPID=1</a:t>
            </a:r>
          </a:p>
        </p:txBody>
      </p:sp>
      <p:sp>
        <p:nvSpPr>
          <p:cNvPr id="18" name="TextBox 17"/>
          <p:cNvSpPr txBox="1"/>
          <p:nvPr/>
        </p:nvSpPr>
        <p:spPr>
          <a:xfrm rot="18663786">
            <a:off x="1927226" y="3392487"/>
            <a:ext cx="2076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   </a:t>
            </a:r>
            <a:r>
              <a:rPr lang="en-US" sz="1400" dirty="0" err="1">
                <a:latin typeface="+mn-lt"/>
                <a:ea typeface="Arial Unicode MS" pitchFamily="34" charset="-128"/>
                <a:cs typeface="Arial Unicode MS" pitchFamily="34" charset="-128"/>
              </a:rPr>
              <a:t>Src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 IP: &lt;Zombie&gt;</a:t>
            </a:r>
          </a:p>
        </p:txBody>
      </p: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>
            <a:off x="4932363" y="2420938"/>
            <a:ext cx="2087562" cy="216058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1" name="TextBox 20"/>
          <p:cNvSpPr txBox="1"/>
          <p:nvPr/>
        </p:nvSpPr>
        <p:spPr>
          <a:xfrm rot="2771571">
            <a:off x="5507832" y="3102769"/>
            <a:ext cx="9794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SYN/ACK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 flipV="1">
            <a:off x="4643438" y="2565400"/>
            <a:ext cx="2089150" cy="21590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8" name="TextBox 27"/>
          <p:cNvSpPr txBox="1"/>
          <p:nvPr/>
        </p:nvSpPr>
        <p:spPr>
          <a:xfrm rot="2725676">
            <a:off x="4883944" y="3556794"/>
            <a:ext cx="12969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    IPID=2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903116" y="5373216"/>
            <a:ext cx="30963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ICMP Port Unreachable    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IPID= 3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7" grpId="2"/>
      <p:bldP spid="48" grpId="0"/>
      <p:bldP spid="48" grpId="1"/>
      <p:bldP spid="18" grpId="0"/>
      <p:bldP spid="21" grpId="0"/>
      <p:bldP spid="28" grpId="0"/>
      <p:bldP spid="3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FA1C4E8B-3486-4DFC-9AC0-0FDE7AB7CD83}" type="slidenum">
              <a:rPr lang="de-DE" smtClean="0">
                <a:cs typeface="Arial" charset="0"/>
              </a:rPr>
              <a:pPr/>
              <a:t>52</a:t>
            </a:fld>
            <a:endParaRPr lang="de-DE" smtClean="0">
              <a:cs typeface="Arial" charset="0"/>
            </a:endParaRP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Overcoming  Obstacle 2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7993063" cy="3887787"/>
          </a:xfrm>
        </p:spPr>
        <p:txBody>
          <a:bodyPr/>
          <a:lstStyle/>
          <a:p>
            <a:r>
              <a:rPr lang="en-US" b="0" smtClean="0"/>
              <a:t>Obstacle</a:t>
            </a:r>
          </a:p>
          <a:p>
            <a:pPr lvl="1"/>
            <a:r>
              <a:rPr lang="en-US" smtClean="0"/>
              <a:t>Busy zombie machines cannot be utilized because extraneous traffic will increment the IP ID and mess-up our scan results</a:t>
            </a:r>
          </a:p>
          <a:p>
            <a:r>
              <a:rPr lang="en-US" b="0" smtClean="0"/>
              <a:t>Solution</a:t>
            </a:r>
          </a:p>
          <a:p>
            <a:pPr lvl="1"/>
            <a:r>
              <a:rPr lang="en-US" smtClean="0"/>
              <a:t>Send a burst of packets and observe if there is a comparative increase in the IP ID sequence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1DDBF217-9BA1-4287-B3E1-4F3A28A76B71}" type="slidenum">
              <a:rPr lang="de-DE" sz="1000"/>
              <a:pPr/>
              <a:t>53</a:t>
            </a:fld>
            <a:endParaRPr lang="de-DE" sz="100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Regular Idle Scan - NMAP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7338" y="1125538"/>
            <a:ext cx="8893175" cy="53276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smtClean="0">
                <a:latin typeface="Arial Unicode MS" pitchFamily="34" charset="-128"/>
              </a:rPr>
              <a:t># nmap -vv -n -PN      -sI  10.10.10.253:80     10.10.10.200    -p23       --packet-trace</a:t>
            </a:r>
            <a:endParaRPr lang="en-US" sz="1600" b="0" smtClean="0">
              <a:latin typeface="Arial Unicode MS" pitchFamily="34" charset="-128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Starting Nmap 4.60 ( http://nmap.org ) at 2014-09-23 14:47 GMT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Initiating ARP Ping Scan at 14:47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Scanning 10.10.10.200 [1 port]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Completed ARP Ping Scan at 14:47, 0.01s elapsed (1 total hosts)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Initiating idle scan against 10.10.10.200 at 14:47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Interesting ports on 10.10.10.200: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PORT	STATE	SERVICE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23/tcp	open 	telnet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1400" b="0" smtClean="0">
              <a:latin typeface="Arial Unicode MS" pitchFamily="34" charset="-128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1400" b="0" smtClean="0">
              <a:latin typeface="Arial Unicode MS" pitchFamily="34" charset="-128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…snip…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SENT (0.7200s) TCP 10.50.12.44:63957 &gt; 10.10.10.253:80 SA ttl=42 id=37634 iplen=44  seq=1663218960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RCVD (0.7200s) TCP 10.10.10.253:80 &gt; 10.50.12.44:63957 R ttl=64 </a:t>
            </a:r>
            <a:r>
              <a:rPr lang="en-US" sz="1400" smtClean="0">
                <a:solidFill>
                  <a:srgbClr val="D60093"/>
                </a:solidFill>
                <a:latin typeface="Arial Unicode MS" pitchFamily="34" charset="-128"/>
              </a:rPr>
              <a:t>id=33865</a:t>
            </a:r>
            <a:r>
              <a:rPr lang="en-US" sz="1400" b="0" smtClean="0">
                <a:latin typeface="Arial Unicode MS" pitchFamily="34" charset="-128"/>
              </a:rPr>
              <a:t> iplen=40  seq=4101936255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SENT (0.7200s) TCP </a:t>
            </a:r>
            <a:r>
              <a:rPr lang="en-US" sz="1400" smtClean="0">
                <a:solidFill>
                  <a:srgbClr val="FF0000"/>
                </a:solidFill>
                <a:latin typeface="Arial Unicode MS" pitchFamily="34" charset="-128"/>
              </a:rPr>
              <a:t>10.10.10.253</a:t>
            </a:r>
            <a:r>
              <a:rPr lang="en-US" sz="1400" b="0" smtClean="0">
                <a:latin typeface="Arial Unicode MS" pitchFamily="34" charset="-128"/>
              </a:rPr>
              <a:t>:</a:t>
            </a:r>
            <a:r>
              <a:rPr lang="en-US" sz="1400" smtClean="0">
                <a:solidFill>
                  <a:srgbClr val="339933"/>
                </a:solidFill>
                <a:latin typeface="Arial Unicode MS" pitchFamily="34" charset="-128"/>
              </a:rPr>
              <a:t>80</a:t>
            </a:r>
            <a:r>
              <a:rPr lang="en-US" sz="1400" b="0" smtClean="0">
                <a:latin typeface="Arial Unicode MS" pitchFamily="34" charset="-128"/>
              </a:rPr>
              <a:t> &gt; </a:t>
            </a:r>
            <a:r>
              <a:rPr lang="en-US" sz="1400" smtClean="0">
                <a:solidFill>
                  <a:srgbClr val="0000CC"/>
                </a:solidFill>
                <a:latin typeface="Arial Unicode MS" pitchFamily="34" charset="-128"/>
              </a:rPr>
              <a:t>10.10.10.200</a:t>
            </a:r>
            <a:r>
              <a:rPr lang="en-US" sz="1400" b="0" smtClean="0">
                <a:latin typeface="Arial Unicode MS" pitchFamily="34" charset="-128"/>
              </a:rPr>
              <a:t>:</a:t>
            </a:r>
            <a:r>
              <a:rPr lang="en-US" sz="1400" smtClean="0">
                <a:solidFill>
                  <a:srgbClr val="339933"/>
                </a:solidFill>
                <a:latin typeface="Arial Unicode MS" pitchFamily="34" charset="-128"/>
              </a:rPr>
              <a:t>23</a:t>
            </a:r>
            <a:r>
              <a:rPr lang="en-US" sz="1400" b="0" smtClean="0">
                <a:latin typeface="Arial Unicode MS" pitchFamily="34" charset="-128"/>
              </a:rPr>
              <a:t> </a:t>
            </a:r>
            <a:r>
              <a:rPr lang="en-US" sz="1400" smtClean="0">
                <a:latin typeface="Arial Unicode MS" pitchFamily="34" charset="-128"/>
              </a:rPr>
              <a:t>S</a:t>
            </a:r>
            <a:r>
              <a:rPr lang="en-US" sz="1400" b="0" smtClean="0">
                <a:latin typeface="Arial Unicode MS" pitchFamily="34" charset="-128"/>
              </a:rPr>
              <a:t> ttl=43 id=13887 iplen=44  seq=3990003447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SENT (0.7760s) TCP 10.50.12.44:63918 &gt; 10.10.10.253:80 SA ttl=43 id=30888 iplen=44  seq=1663219460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RCVD (0.7760s) TCP 10.10.10.253:80 &gt; 10.50.12.44:63918 R ttl=64 </a:t>
            </a:r>
            <a:r>
              <a:rPr lang="en-US" sz="1400" smtClean="0">
                <a:solidFill>
                  <a:srgbClr val="D60093"/>
                </a:solidFill>
                <a:latin typeface="Arial Unicode MS" pitchFamily="34" charset="-128"/>
              </a:rPr>
              <a:t>id=33867</a:t>
            </a:r>
            <a:r>
              <a:rPr lang="en-US" sz="1400" b="0" smtClean="0">
                <a:latin typeface="Arial Unicode MS" pitchFamily="34" charset="-128"/>
              </a:rPr>
              <a:t> iplen=40  seq=4101936255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…snip…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E5E77E6A-4423-46ED-8EE6-1BE4ECD060E7}" type="slidenum">
              <a:rPr lang="de-DE" sz="1000"/>
              <a:pPr/>
              <a:t>54</a:t>
            </a:fld>
            <a:endParaRPr lang="de-DE" sz="1000"/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Puppeteer Idle Scanner</a:t>
            </a:r>
          </a:p>
        </p:txBody>
      </p:sp>
      <p:sp>
        <p:nvSpPr>
          <p:cNvPr id="1075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268413"/>
            <a:ext cx="7993063" cy="5329237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Usage: puppeteer.py   [options]   </a:t>
            </a:r>
            <a:r>
              <a:rPr lang="en-US" sz="1600" b="0" dirty="0" err="1" smtClean="0">
                <a:latin typeface="Arial Unicode MS" pitchFamily="34" charset="-128"/>
              </a:rPr>
              <a:t>target:port</a:t>
            </a:r>
            <a:endParaRPr lang="en-US" sz="1600" b="0" dirty="0" smtClean="0">
              <a:latin typeface="Arial Unicode MS" pitchFamily="34" charset="-128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sz="1600" b="0" dirty="0" smtClean="0">
              <a:latin typeface="Arial Unicode MS" pitchFamily="34" charset="-128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Options: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-h, --help	show this help message and exit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-z ZOMBIE        	IP address of zombie host (mandatory)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-T TCP           	use TCP to communicate with the zombie. Available flags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                 	S/A/F/U/P/R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-U               	use UDP to communicate with the zombie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-I ICMP          	use ICMP to communicate with the zombie P=Ping (default)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                 	T=Timestamp A=Address Mask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-P               	use IP Protocol to communicate with the zombie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-t TCP_PORT      	TCP port to use when communicating with the zombie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-u UDP_PORT      	UDP port to use when communicating with the zombie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-p IP_PROTO      	IP protocol number to use when communicating with the zombie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--</a:t>
            </a:r>
            <a:r>
              <a:rPr lang="en-US" sz="1600" b="0" dirty="0" err="1" smtClean="0">
                <a:latin typeface="Arial Unicode MS" pitchFamily="34" charset="-128"/>
              </a:rPr>
              <a:t>ttl</a:t>
            </a:r>
            <a:r>
              <a:rPr lang="en-US" sz="1600" b="0" dirty="0" smtClean="0">
                <a:latin typeface="Arial Unicode MS" pitchFamily="34" charset="-128"/>
              </a:rPr>
              <a:t>=TTL       	how many hops the packet will traverse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-c PACKET_COUNT  	number of packets to send to zombie host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-b BURST         	number of packets to send to the target as a quick burst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600" b="0" dirty="0" smtClean="0">
                <a:latin typeface="Arial Unicode MS" pitchFamily="34" charset="-128"/>
              </a:rPr>
              <a:t>  --fast           	send zombie probes faster than 1pps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57583D03-890E-4569-88F4-F8AD3409612F}" type="slidenum">
              <a:rPr lang="de-DE" sz="1000"/>
              <a:pPr/>
              <a:t>55</a:t>
            </a:fld>
            <a:endParaRPr lang="de-DE" sz="1000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Regular Idle Scan - Puppeteer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68413" y="1484313"/>
            <a:ext cx="6662737" cy="44640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smtClean="0">
                <a:latin typeface="Arial Unicode MS" pitchFamily="34" charset="-128"/>
              </a:rPr>
              <a:t># ./puppeteer.py –z 10.10.10.253 -TS –t80 –c10 –b1 10.10.10.200:23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id=30231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id=30232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id=30233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id=30234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id=30235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sending 1 spoofed packet(s)...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id=30237  inc=2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id=30238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id=30239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id=30240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id=30241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7F0D26EA-FDDA-45CC-ADD9-01A3A1207D89}" type="slidenum">
              <a:rPr lang="de-DE" sz="1000"/>
              <a:pPr/>
              <a:t>56</a:t>
            </a:fld>
            <a:endParaRPr lang="de-DE" sz="100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Regular Idle Scan - Busy Zombie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68413" y="1412875"/>
            <a:ext cx="6662737" cy="44640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smtClean="0">
                <a:latin typeface="Arial Unicode MS" pitchFamily="34" charset="-128"/>
              </a:rPr>
              <a:t># ./puppeteer.py –z 10.10.10.253 -TS –t80 –c10 –b1 10.10.10.200:23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id=36532      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id=36539        inc=7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id=36545        inc=6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id=36551        inc=6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id=36558        inc=7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sending 1 spoofed packet(s)...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id=36565        inc=7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id=36571        inc=6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id=36577        inc=6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id=36584        inc=7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id=36590        inc=6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D1CB1C9A-A6A6-4072-B2F8-D37B52CA1872}" type="slidenum">
              <a:rPr lang="de-DE" sz="1000"/>
              <a:pPr/>
              <a:t>57</a:t>
            </a:fld>
            <a:endParaRPr lang="de-DE" sz="1000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Busy Zombie </a:t>
            </a:r>
            <a:r>
              <a:rPr lang="en-US" dirty="0" err="1" smtClean="0"/>
              <a:t>vs</a:t>
            </a:r>
            <a:r>
              <a:rPr lang="en-US" dirty="0" smtClean="0"/>
              <a:t> Burst of Packet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68413" y="1412875"/>
            <a:ext cx="6662737" cy="446405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smtClean="0">
                <a:latin typeface="Arial Unicode MS" pitchFamily="34" charset="-128"/>
              </a:rPr>
              <a:t># ./puppeteer.py –z 10.10.10.253 -TS –t80 –c10 –b5 10.10.10.200:23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id=33493      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id=33499        inc=6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id=33505        inc=6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id=33512        inc=7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id=33518        inc=6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sending 5 spoofed packet(s)...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id=33529        inc=11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id=33535        inc=6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id=33542        inc=7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id=33548        inc=6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TCP:  ip=10.10.10.253   id=33554        inc=6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1289FC01-C3A1-4C72-AA21-15E6824D4CD4}" type="slidenum">
              <a:rPr lang="de-DE" sz="1000"/>
              <a:pPr/>
              <a:t>58</a:t>
            </a:fld>
            <a:endParaRPr lang="de-DE" sz="1000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Overcoming  Obstacle 3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052513"/>
            <a:ext cx="7993063" cy="5472112"/>
          </a:xfrm>
        </p:spPr>
        <p:txBody>
          <a:bodyPr/>
          <a:lstStyle/>
          <a:p>
            <a:r>
              <a:rPr lang="en-US" b="0" smtClean="0"/>
              <a:t>Obstacle</a:t>
            </a:r>
          </a:p>
          <a:p>
            <a:pPr lvl="1"/>
            <a:r>
              <a:rPr lang="en-US" smtClean="0"/>
              <a:t>Stateful firewalls are placed on the perimeter of a network or on the OSes, and as a results they render good zombie candidates useless to us</a:t>
            </a:r>
          </a:p>
          <a:p>
            <a:r>
              <a:rPr lang="en-US" b="0" smtClean="0"/>
              <a:t>Solution</a:t>
            </a:r>
          </a:p>
          <a:p>
            <a:pPr lvl="1"/>
            <a:r>
              <a:rPr lang="en-US" smtClean="0"/>
              <a:t>To solve this problem we can utilize idle or moderately busy routers as our zombies, which are less likely to be protected by stateful firewalls</a:t>
            </a:r>
          </a:p>
          <a:p>
            <a:pPr lvl="1"/>
            <a:r>
              <a:rPr lang="en-US" smtClean="0"/>
              <a:t>And with routers we can use ICMP Time Exceeded messages that are more likely to carry incremental IP IDs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D84BBEC1-6C1F-4430-AE31-D199A50A0558}" type="slidenum">
              <a:rPr lang="de-DE" smtClean="0">
                <a:cs typeface="Arial" charset="0"/>
              </a:rPr>
              <a:pPr/>
              <a:t>59</a:t>
            </a:fld>
            <a:endParaRPr lang="de-DE" smtClean="0">
              <a:cs typeface="Arial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ICMP </a:t>
            </a:r>
            <a:r>
              <a:rPr lang="en-US" dirty="0" err="1" smtClean="0"/>
              <a:t>TimeX</a:t>
            </a:r>
            <a:r>
              <a:rPr lang="en-US" dirty="0" smtClean="0"/>
              <a:t> Idle Scan</a:t>
            </a:r>
          </a:p>
        </p:txBody>
      </p:sp>
      <p:pic>
        <p:nvPicPr>
          <p:cNvPr id="5939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484784"/>
            <a:ext cx="6191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350" y="4797425"/>
            <a:ext cx="7524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1916832"/>
            <a:ext cx="828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683568" y="1772816"/>
            <a:ext cx="7715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Target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8313" y="5106988"/>
            <a:ext cx="954087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Attacker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956376" y="2708920"/>
            <a:ext cx="768159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latin typeface="+mj-lt"/>
                <a:cs typeface="+mn-cs"/>
              </a:rPr>
              <a:t>Server</a:t>
            </a:r>
            <a:endParaRPr lang="en-US" sz="1600" dirty="0">
              <a:latin typeface="+mj-lt"/>
              <a:cs typeface="+mn-cs"/>
            </a:endParaRP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H="1" flipV="1">
            <a:off x="1763688" y="2492896"/>
            <a:ext cx="72355" cy="2232522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 flipV="1">
            <a:off x="2267744" y="3645024"/>
            <a:ext cx="2880320" cy="1223716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none" w="med" len="med"/>
          </a:ln>
        </p:spPr>
      </p:cxn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 flipH="1">
            <a:off x="2379508" y="3890865"/>
            <a:ext cx="2880320" cy="1224136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 rot="20237994">
            <a:off x="2301341" y="3942069"/>
            <a:ext cx="252505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SYN  </a:t>
            </a:r>
            <a:r>
              <a:rPr lang="en-US" sz="1400" dirty="0" err="1" smtClean="0">
                <a:latin typeface="+mn-lt"/>
                <a:ea typeface="Arial Unicode MS" pitchFamily="34" charset="-128"/>
                <a:cs typeface="Arial Unicode MS" pitchFamily="34" charset="-128"/>
              </a:rPr>
              <a:t>Dst</a:t>
            </a: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 IP: &lt;Server&gt; TTL=1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 rot="20205986">
            <a:off x="2929600" y="4522215"/>
            <a:ext cx="197682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ICMP </a:t>
            </a:r>
            <a:r>
              <a:rPr lang="en-US" sz="1400" dirty="0" err="1" smtClean="0">
                <a:latin typeface="+mn-lt"/>
                <a:ea typeface="Arial Unicode MS" pitchFamily="34" charset="-128"/>
                <a:cs typeface="Arial Unicode MS" pitchFamily="34" charset="-128"/>
              </a:rPr>
              <a:t>TimeX</a:t>
            </a: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IPID=1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499467" y="3521150"/>
            <a:ext cx="2076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   </a:t>
            </a:r>
            <a:r>
              <a:rPr lang="en-US" sz="1400" dirty="0" err="1">
                <a:latin typeface="+mn-lt"/>
                <a:ea typeface="Arial Unicode MS" pitchFamily="34" charset="-128"/>
                <a:cs typeface="Arial Unicode MS" pitchFamily="34" charset="-128"/>
              </a:rPr>
              <a:t>Src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 IP: &lt;Zombie&gt;</a:t>
            </a:r>
          </a:p>
        </p:txBody>
      </p: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>
            <a:off x="2483768" y="2060848"/>
            <a:ext cx="2664296" cy="108012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1" name="TextBox 20"/>
          <p:cNvSpPr txBox="1"/>
          <p:nvPr/>
        </p:nvSpPr>
        <p:spPr>
          <a:xfrm rot="1292204">
            <a:off x="3226184" y="2157873"/>
            <a:ext cx="9794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SYN/ACK</a:t>
            </a: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 flipV="1">
            <a:off x="2267744" y="2276872"/>
            <a:ext cx="2664296" cy="108012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8" name="TextBox 27"/>
          <p:cNvSpPr txBox="1"/>
          <p:nvPr/>
        </p:nvSpPr>
        <p:spPr>
          <a:xfrm rot="1336200">
            <a:off x="2853793" y="2834346"/>
            <a:ext cx="1296987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RST    IPID=2</a:t>
            </a:r>
          </a:p>
        </p:txBody>
      </p:sp>
      <p:sp>
        <p:nvSpPr>
          <p:cNvPr id="30" name="TextBox 29"/>
          <p:cNvSpPr txBox="1"/>
          <p:nvPr/>
        </p:nvSpPr>
        <p:spPr>
          <a:xfrm rot="20229343">
            <a:off x="2903602" y="4510113"/>
            <a:ext cx="20882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  <a:latin typeface="Georgia"/>
                <a:ea typeface="Arial Unicode MS" pitchFamily="34" charset="-128"/>
                <a:cs typeface="Arial Unicode MS" pitchFamily="34" charset="-128"/>
              </a:rPr>
              <a:t>ICMP </a:t>
            </a:r>
            <a:r>
              <a:rPr lang="en-US" sz="1400" dirty="0" err="1" smtClean="0">
                <a:solidFill>
                  <a:srgbClr val="000000"/>
                </a:solidFill>
                <a:latin typeface="Georgia"/>
                <a:ea typeface="Arial Unicode MS" pitchFamily="34" charset="-128"/>
                <a:cs typeface="Arial Unicode MS" pitchFamily="34" charset="-128"/>
              </a:rPr>
              <a:t>TimeX</a:t>
            </a: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IPID= 3</a:t>
            </a:r>
          </a:p>
        </p:txBody>
      </p:sp>
      <p:grpSp>
        <p:nvGrpSpPr>
          <p:cNvPr id="24" name="Group 93"/>
          <p:cNvGrpSpPr>
            <a:grpSpLocks/>
          </p:cNvGrpSpPr>
          <p:nvPr/>
        </p:nvGrpSpPr>
        <p:grpSpPr bwMode="auto">
          <a:xfrm>
            <a:off x="5292080" y="3284984"/>
            <a:ext cx="720725" cy="504825"/>
            <a:chOff x="5400675" y="3857625"/>
            <a:chExt cx="1057276" cy="617538"/>
          </a:xfrm>
        </p:grpSpPr>
        <p:sp>
          <p:nvSpPr>
            <p:cNvPr id="27" name="Freeform 63"/>
            <p:cNvSpPr>
              <a:spLocks/>
            </p:cNvSpPr>
            <p:nvPr/>
          </p:nvSpPr>
          <p:spPr bwMode="auto">
            <a:xfrm>
              <a:off x="5402263" y="4114800"/>
              <a:ext cx="1054100" cy="360363"/>
            </a:xfrm>
            <a:custGeom>
              <a:avLst/>
              <a:gdLst>
                <a:gd name="T0" fmla="*/ 1696376982 w 655"/>
                <a:gd name="T1" fmla="*/ 289870227 h 224"/>
                <a:gd name="T2" fmla="*/ 1696376982 w 655"/>
                <a:gd name="T3" fmla="*/ 289870227 h 224"/>
                <a:gd name="T4" fmla="*/ 849483987 w 655"/>
                <a:gd name="T5" fmla="*/ 579738846 h 224"/>
                <a:gd name="T6" fmla="*/ 0 w 655"/>
                <a:gd name="T7" fmla="*/ 289870227 h 224"/>
                <a:gd name="T8" fmla="*/ 849483987 w 655"/>
                <a:gd name="T9" fmla="*/ 0 h 224"/>
                <a:gd name="T10" fmla="*/ 1696376982 w 655"/>
                <a:gd name="T11" fmla="*/ 289870227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5"/>
                <a:gd name="T19" fmla="*/ 0 h 224"/>
                <a:gd name="T20" fmla="*/ 655 w 655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5" h="224">
                  <a:moveTo>
                    <a:pt x="655" y="112"/>
                  </a:moveTo>
                  <a:cubicBezTo>
                    <a:pt x="655" y="112"/>
                    <a:pt x="655" y="112"/>
                    <a:pt x="655" y="112"/>
                  </a:cubicBezTo>
                  <a:cubicBezTo>
                    <a:pt x="655" y="174"/>
                    <a:pt x="509" y="224"/>
                    <a:pt x="328" y="224"/>
                  </a:cubicBezTo>
                  <a:cubicBezTo>
                    <a:pt x="147" y="224"/>
                    <a:pt x="0" y="174"/>
                    <a:pt x="0" y="112"/>
                  </a:cubicBezTo>
                  <a:cubicBezTo>
                    <a:pt x="0" y="50"/>
                    <a:pt x="147" y="0"/>
                    <a:pt x="328" y="0"/>
                  </a:cubicBezTo>
                  <a:cubicBezTo>
                    <a:pt x="509" y="0"/>
                    <a:pt x="655" y="50"/>
                    <a:pt x="655" y="112"/>
                  </a:cubicBezTo>
                  <a:close/>
                </a:path>
              </a:pathLst>
            </a:custGeom>
            <a:solidFill>
              <a:srgbClr val="0078A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64"/>
            <p:cNvSpPr>
              <a:spLocks/>
            </p:cNvSpPr>
            <p:nvPr/>
          </p:nvSpPr>
          <p:spPr bwMode="auto">
            <a:xfrm>
              <a:off x="5402263" y="4114800"/>
              <a:ext cx="1054100" cy="360363"/>
            </a:xfrm>
            <a:custGeom>
              <a:avLst/>
              <a:gdLst>
                <a:gd name="T0" fmla="*/ 1696376982 w 655"/>
                <a:gd name="T1" fmla="*/ 289870227 h 224"/>
                <a:gd name="T2" fmla="*/ 1696376982 w 655"/>
                <a:gd name="T3" fmla="*/ 289870227 h 224"/>
                <a:gd name="T4" fmla="*/ 849483987 w 655"/>
                <a:gd name="T5" fmla="*/ 579738846 h 224"/>
                <a:gd name="T6" fmla="*/ 0 w 655"/>
                <a:gd name="T7" fmla="*/ 289870227 h 224"/>
                <a:gd name="T8" fmla="*/ 849483987 w 655"/>
                <a:gd name="T9" fmla="*/ 0 h 224"/>
                <a:gd name="T10" fmla="*/ 1696376982 w 655"/>
                <a:gd name="T11" fmla="*/ 289870227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5"/>
                <a:gd name="T19" fmla="*/ 0 h 224"/>
                <a:gd name="T20" fmla="*/ 655 w 655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5" h="224">
                  <a:moveTo>
                    <a:pt x="655" y="112"/>
                  </a:moveTo>
                  <a:cubicBezTo>
                    <a:pt x="655" y="112"/>
                    <a:pt x="655" y="112"/>
                    <a:pt x="655" y="112"/>
                  </a:cubicBezTo>
                  <a:cubicBezTo>
                    <a:pt x="655" y="174"/>
                    <a:pt x="509" y="224"/>
                    <a:pt x="328" y="224"/>
                  </a:cubicBezTo>
                  <a:cubicBezTo>
                    <a:pt x="147" y="224"/>
                    <a:pt x="0" y="174"/>
                    <a:pt x="0" y="112"/>
                  </a:cubicBezTo>
                  <a:cubicBezTo>
                    <a:pt x="0" y="50"/>
                    <a:pt x="147" y="0"/>
                    <a:pt x="328" y="0"/>
                  </a:cubicBezTo>
                  <a:cubicBezTo>
                    <a:pt x="509" y="0"/>
                    <a:pt x="655" y="50"/>
                    <a:pt x="655" y="112"/>
                  </a:cubicBezTo>
                  <a:close/>
                </a:path>
              </a:pathLst>
            </a:custGeom>
            <a:noFill/>
            <a:ln w="6350" cap="flat">
              <a:solidFill>
                <a:srgbClr val="AAE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65"/>
            <p:cNvSpPr>
              <a:spLocks/>
            </p:cNvSpPr>
            <p:nvPr/>
          </p:nvSpPr>
          <p:spPr bwMode="auto">
            <a:xfrm>
              <a:off x="5400675" y="4041775"/>
              <a:ext cx="1055688" cy="258763"/>
            </a:xfrm>
            <a:custGeom>
              <a:avLst/>
              <a:gdLst>
                <a:gd name="T0" fmla="*/ 0 w 665"/>
                <a:gd name="T1" fmla="*/ 0 h 163"/>
                <a:gd name="T2" fmla="*/ 0 w 665"/>
                <a:gd name="T3" fmla="*/ 410787002 h 163"/>
                <a:gd name="T4" fmla="*/ 1675905672 w 665"/>
                <a:gd name="T5" fmla="*/ 410787002 h 163"/>
                <a:gd name="T6" fmla="*/ 1675905672 w 665"/>
                <a:gd name="T7" fmla="*/ 0 h 163"/>
                <a:gd name="T8" fmla="*/ 0 w 665"/>
                <a:gd name="T9" fmla="*/ 0 h 163"/>
                <a:gd name="T10" fmla="*/ 0 w 665"/>
                <a:gd name="T11" fmla="*/ 0 h 1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163"/>
                <a:gd name="T20" fmla="*/ 665 w 665"/>
                <a:gd name="T21" fmla="*/ 163 h 1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163">
                  <a:moveTo>
                    <a:pt x="0" y="0"/>
                  </a:moveTo>
                  <a:lnTo>
                    <a:pt x="0" y="163"/>
                  </a:lnTo>
                  <a:lnTo>
                    <a:pt x="665" y="163"/>
                  </a:lnTo>
                  <a:lnTo>
                    <a:pt x="6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8A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66"/>
            <p:cNvSpPr>
              <a:spLocks/>
            </p:cNvSpPr>
            <p:nvPr/>
          </p:nvSpPr>
          <p:spPr bwMode="auto">
            <a:xfrm>
              <a:off x="5402263" y="3857625"/>
              <a:ext cx="1054100" cy="360363"/>
            </a:xfrm>
            <a:custGeom>
              <a:avLst/>
              <a:gdLst>
                <a:gd name="T0" fmla="*/ 1696376982 w 655"/>
                <a:gd name="T1" fmla="*/ 289870227 h 224"/>
                <a:gd name="T2" fmla="*/ 1696376982 w 655"/>
                <a:gd name="T3" fmla="*/ 289870227 h 224"/>
                <a:gd name="T4" fmla="*/ 849483987 w 655"/>
                <a:gd name="T5" fmla="*/ 579738846 h 224"/>
                <a:gd name="T6" fmla="*/ 0 w 655"/>
                <a:gd name="T7" fmla="*/ 289870227 h 224"/>
                <a:gd name="T8" fmla="*/ 849483987 w 655"/>
                <a:gd name="T9" fmla="*/ 0 h 224"/>
                <a:gd name="T10" fmla="*/ 1696376982 w 655"/>
                <a:gd name="T11" fmla="*/ 289870227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5"/>
                <a:gd name="T19" fmla="*/ 0 h 224"/>
                <a:gd name="T20" fmla="*/ 655 w 655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5" h="224">
                  <a:moveTo>
                    <a:pt x="655" y="112"/>
                  </a:moveTo>
                  <a:cubicBezTo>
                    <a:pt x="655" y="112"/>
                    <a:pt x="655" y="112"/>
                    <a:pt x="655" y="112"/>
                  </a:cubicBezTo>
                  <a:cubicBezTo>
                    <a:pt x="655" y="174"/>
                    <a:pt x="509" y="224"/>
                    <a:pt x="328" y="224"/>
                  </a:cubicBezTo>
                  <a:cubicBezTo>
                    <a:pt x="147" y="224"/>
                    <a:pt x="0" y="174"/>
                    <a:pt x="0" y="112"/>
                  </a:cubicBezTo>
                  <a:cubicBezTo>
                    <a:pt x="0" y="50"/>
                    <a:pt x="147" y="0"/>
                    <a:pt x="328" y="0"/>
                  </a:cubicBezTo>
                  <a:cubicBezTo>
                    <a:pt x="509" y="0"/>
                    <a:pt x="655" y="50"/>
                    <a:pt x="655" y="112"/>
                  </a:cubicBezTo>
                  <a:close/>
                </a:path>
              </a:pathLst>
            </a:custGeom>
            <a:solidFill>
              <a:srgbClr val="00B4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67"/>
            <p:cNvSpPr>
              <a:spLocks/>
            </p:cNvSpPr>
            <p:nvPr/>
          </p:nvSpPr>
          <p:spPr bwMode="auto">
            <a:xfrm>
              <a:off x="5402263" y="3857625"/>
              <a:ext cx="1054100" cy="360363"/>
            </a:xfrm>
            <a:custGeom>
              <a:avLst/>
              <a:gdLst>
                <a:gd name="T0" fmla="*/ 1696376982 w 655"/>
                <a:gd name="T1" fmla="*/ 289870227 h 224"/>
                <a:gd name="T2" fmla="*/ 1696376982 w 655"/>
                <a:gd name="T3" fmla="*/ 289870227 h 224"/>
                <a:gd name="T4" fmla="*/ 849483987 w 655"/>
                <a:gd name="T5" fmla="*/ 579738846 h 224"/>
                <a:gd name="T6" fmla="*/ 0 w 655"/>
                <a:gd name="T7" fmla="*/ 289870227 h 224"/>
                <a:gd name="T8" fmla="*/ 849483987 w 655"/>
                <a:gd name="T9" fmla="*/ 0 h 224"/>
                <a:gd name="T10" fmla="*/ 1696376982 w 655"/>
                <a:gd name="T11" fmla="*/ 289870227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55"/>
                <a:gd name="T19" fmla="*/ 0 h 224"/>
                <a:gd name="T20" fmla="*/ 655 w 655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55" h="224">
                  <a:moveTo>
                    <a:pt x="655" y="112"/>
                  </a:moveTo>
                  <a:cubicBezTo>
                    <a:pt x="655" y="112"/>
                    <a:pt x="655" y="112"/>
                    <a:pt x="655" y="112"/>
                  </a:cubicBezTo>
                  <a:cubicBezTo>
                    <a:pt x="655" y="174"/>
                    <a:pt x="509" y="224"/>
                    <a:pt x="328" y="224"/>
                  </a:cubicBezTo>
                  <a:cubicBezTo>
                    <a:pt x="147" y="224"/>
                    <a:pt x="0" y="174"/>
                    <a:pt x="0" y="112"/>
                  </a:cubicBezTo>
                  <a:cubicBezTo>
                    <a:pt x="0" y="50"/>
                    <a:pt x="147" y="0"/>
                    <a:pt x="328" y="0"/>
                  </a:cubicBezTo>
                  <a:cubicBezTo>
                    <a:pt x="509" y="0"/>
                    <a:pt x="655" y="50"/>
                    <a:pt x="655" y="112"/>
                  </a:cubicBezTo>
                  <a:close/>
                </a:path>
              </a:pathLst>
            </a:custGeom>
            <a:noFill/>
            <a:ln w="6350" cap="flat">
              <a:solidFill>
                <a:srgbClr val="AAE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68"/>
            <p:cNvSpPr>
              <a:spLocks/>
            </p:cNvSpPr>
            <p:nvPr/>
          </p:nvSpPr>
          <p:spPr bwMode="auto">
            <a:xfrm>
              <a:off x="5943600" y="3905250"/>
              <a:ext cx="347663" cy="117475"/>
            </a:xfrm>
            <a:custGeom>
              <a:avLst/>
              <a:gdLst>
                <a:gd name="T0" fmla="*/ 0 w 219"/>
                <a:gd name="T1" fmla="*/ 146169052 h 74"/>
                <a:gd name="T2" fmla="*/ 120967690 w 219"/>
                <a:gd name="T3" fmla="*/ 186491535 h 74"/>
                <a:gd name="T4" fmla="*/ 413306203 w 219"/>
                <a:gd name="T5" fmla="*/ 73083732 h 74"/>
                <a:gd name="T6" fmla="*/ 551915851 w 219"/>
                <a:gd name="T7" fmla="*/ 105846568 h 74"/>
                <a:gd name="T8" fmla="*/ 478830441 w 219"/>
                <a:gd name="T9" fmla="*/ 0 h 74"/>
                <a:gd name="T10" fmla="*/ 126008008 w 219"/>
                <a:gd name="T11" fmla="*/ 0 h 74"/>
                <a:gd name="T12" fmla="*/ 274698243 w 219"/>
                <a:gd name="T13" fmla="*/ 35282185 h 74"/>
                <a:gd name="T14" fmla="*/ 0 w 219"/>
                <a:gd name="T15" fmla="*/ 146169052 h 74"/>
                <a:gd name="T16" fmla="*/ 0 w 219"/>
                <a:gd name="T17" fmla="*/ 146169052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"/>
                <a:gd name="T28" fmla="*/ 0 h 74"/>
                <a:gd name="T29" fmla="*/ 219 w 219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" h="74">
                  <a:moveTo>
                    <a:pt x="0" y="58"/>
                  </a:moveTo>
                  <a:lnTo>
                    <a:pt x="48" y="74"/>
                  </a:lnTo>
                  <a:lnTo>
                    <a:pt x="164" y="29"/>
                  </a:lnTo>
                  <a:lnTo>
                    <a:pt x="219" y="42"/>
                  </a:lnTo>
                  <a:lnTo>
                    <a:pt x="190" y="0"/>
                  </a:lnTo>
                  <a:lnTo>
                    <a:pt x="50" y="0"/>
                  </a:lnTo>
                  <a:lnTo>
                    <a:pt x="109" y="14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69"/>
            <p:cNvSpPr>
              <a:spLocks/>
            </p:cNvSpPr>
            <p:nvPr/>
          </p:nvSpPr>
          <p:spPr bwMode="auto">
            <a:xfrm>
              <a:off x="5564188" y="4044950"/>
              <a:ext cx="346075" cy="117475"/>
            </a:xfrm>
            <a:custGeom>
              <a:avLst/>
              <a:gdLst>
                <a:gd name="T0" fmla="*/ 549394107 w 218"/>
                <a:gd name="T1" fmla="*/ 42843445 h 74"/>
                <a:gd name="T2" fmla="*/ 428426641 w 218"/>
                <a:gd name="T3" fmla="*/ 0 h 74"/>
                <a:gd name="T4" fmla="*/ 136088449 w 218"/>
                <a:gd name="T5" fmla="*/ 118446551 h 74"/>
                <a:gd name="T6" fmla="*/ 0 w 218"/>
                <a:gd name="T7" fmla="*/ 85685302 h 74"/>
                <a:gd name="T8" fmla="*/ 73083742 w 218"/>
                <a:gd name="T9" fmla="*/ 186491535 h 74"/>
                <a:gd name="T10" fmla="*/ 423386330 w 218"/>
                <a:gd name="T11" fmla="*/ 186491535 h 74"/>
                <a:gd name="T12" fmla="*/ 277217209 w 218"/>
                <a:gd name="T13" fmla="*/ 151209362 h 74"/>
                <a:gd name="T14" fmla="*/ 549394107 w 218"/>
                <a:gd name="T15" fmla="*/ 42843445 h 74"/>
                <a:gd name="T16" fmla="*/ 549394107 w 218"/>
                <a:gd name="T17" fmla="*/ 42843445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8"/>
                <a:gd name="T28" fmla="*/ 0 h 74"/>
                <a:gd name="T29" fmla="*/ 218 w 218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8" h="74">
                  <a:moveTo>
                    <a:pt x="218" y="17"/>
                  </a:moveTo>
                  <a:lnTo>
                    <a:pt x="170" y="0"/>
                  </a:lnTo>
                  <a:lnTo>
                    <a:pt x="54" y="47"/>
                  </a:lnTo>
                  <a:lnTo>
                    <a:pt x="0" y="34"/>
                  </a:lnTo>
                  <a:lnTo>
                    <a:pt x="29" y="74"/>
                  </a:lnTo>
                  <a:lnTo>
                    <a:pt x="168" y="74"/>
                  </a:lnTo>
                  <a:lnTo>
                    <a:pt x="110" y="60"/>
                  </a:lnTo>
                  <a:lnTo>
                    <a:pt x="218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70"/>
            <p:cNvSpPr>
              <a:spLocks/>
            </p:cNvSpPr>
            <p:nvPr/>
          </p:nvSpPr>
          <p:spPr bwMode="auto">
            <a:xfrm>
              <a:off x="5583238" y="3902075"/>
              <a:ext cx="346075" cy="117475"/>
            </a:xfrm>
            <a:custGeom>
              <a:avLst/>
              <a:gdLst>
                <a:gd name="T0" fmla="*/ 0 w 218"/>
                <a:gd name="T1" fmla="*/ 40322496 h 74"/>
                <a:gd name="T2" fmla="*/ 123488465 w 218"/>
                <a:gd name="T3" fmla="*/ 0 h 74"/>
                <a:gd name="T4" fmla="*/ 415826558 w 218"/>
                <a:gd name="T5" fmla="*/ 118446551 h 74"/>
                <a:gd name="T6" fmla="*/ 549394107 w 218"/>
                <a:gd name="T7" fmla="*/ 85685302 h 74"/>
                <a:gd name="T8" fmla="*/ 478829752 w 218"/>
                <a:gd name="T9" fmla="*/ 186491535 h 74"/>
                <a:gd name="T10" fmla="*/ 128528776 w 218"/>
                <a:gd name="T11" fmla="*/ 186491535 h 74"/>
                <a:gd name="T12" fmla="*/ 274697847 w 218"/>
                <a:gd name="T13" fmla="*/ 151209362 h 74"/>
                <a:gd name="T14" fmla="*/ 0 w 218"/>
                <a:gd name="T15" fmla="*/ 40322496 h 74"/>
                <a:gd name="T16" fmla="*/ 0 w 218"/>
                <a:gd name="T17" fmla="*/ 40322496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8"/>
                <a:gd name="T28" fmla="*/ 0 h 74"/>
                <a:gd name="T29" fmla="*/ 218 w 218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8" h="74">
                  <a:moveTo>
                    <a:pt x="0" y="16"/>
                  </a:moveTo>
                  <a:lnTo>
                    <a:pt x="49" y="0"/>
                  </a:lnTo>
                  <a:lnTo>
                    <a:pt x="165" y="47"/>
                  </a:lnTo>
                  <a:lnTo>
                    <a:pt x="218" y="34"/>
                  </a:lnTo>
                  <a:lnTo>
                    <a:pt x="190" y="74"/>
                  </a:lnTo>
                  <a:lnTo>
                    <a:pt x="51" y="74"/>
                  </a:lnTo>
                  <a:lnTo>
                    <a:pt x="109" y="6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71"/>
            <p:cNvSpPr>
              <a:spLocks/>
            </p:cNvSpPr>
            <p:nvPr/>
          </p:nvSpPr>
          <p:spPr bwMode="auto">
            <a:xfrm>
              <a:off x="5932488" y="4052888"/>
              <a:ext cx="346075" cy="117475"/>
            </a:xfrm>
            <a:custGeom>
              <a:avLst/>
              <a:gdLst>
                <a:gd name="T0" fmla="*/ 549394107 w 218"/>
                <a:gd name="T1" fmla="*/ 146169052 h 74"/>
                <a:gd name="T2" fmla="*/ 425907279 w 218"/>
                <a:gd name="T3" fmla="*/ 186491535 h 74"/>
                <a:gd name="T4" fmla="*/ 133569087 w 218"/>
                <a:gd name="T5" fmla="*/ 73083732 h 74"/>
                <a:gd name="T6" fmla="*/ 0 w 218"/>
                <a:gd name="T7" fmla="*/ 105846568 h 74"/>
                <a:gd name="T8" fmla="*/ 70564380 w 218"/>
                <a:gd name="T9" fmla="*/ 0 h 74"/>
                <a:gd name="T10" fmla="*/ 423386330 w 218"/>
                <a:gd name="T11" fmla="*/ 0 h 74"/>
                <a:gd name="T12" fmla="*/ 274697847 w 218"/>
                <a:gd name="T13" fmla="*/ 37801547 h 74"/>
                <a:gd name="T14" fmla="*/ 549394107 w 218"/>
                <a:gd name="T15" fmla="*/ 146169052 h 74"/>
                <a:gd name="T16" fmla="*/ 549394107 w 218"/>
                <a:gd name="T17" fmla="*/ 146169052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8"/>
                <a:gd name="T28" fmla="*/ 0 h 74"/>
                <a:gd name="T29" fmla="*/ 218 w 218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8" h="74">
                  <a:moveTo>
                    <a:pt x="218" y="58"/>
                  </a:moveTo>
                  <a:lnTo>
                    <a:pt x="169" y="74"/>
                  </a:lnTo>
                  <a:lnTo>
                    <a:pt x="53" y="29"/>
                  </a:lnTo>
                  <a:lnTo>
                    <a:pt x="0" y="42"/>
                  </a:lnTo>
                  <a:lnTo>
                    <a:pt x="28" y="0"/>
                  </a:lnTo>
                  <a:lnTo>
                    <a:pt x="168" y="0"/>
                  </a:lnTo>
                  <a:lnTo>
                    <a:pt x="109" y="15"/>
                  </a:lnTo>
                  <a:lnTo>
                    <a:pt x="218" y="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72"/>
            <p:cNvSpPr>
              <a:spLocks/>
            </p:cNvSpPr>
            <p:nvPr/>
          </p:nvSpPr>
          <p:spPr bwMode="auto">
            <a:xfrm>
              <a:off x="5949950" y="3911600"/>
              <a:ext cx="347663" cy="117475"/>
            </a:xfrm>
            <a:custGeom>
              <a:avLst/>
              <a:gdLst>
                <a:gd name="T0" fmla="*/ 0 w 219"/>
                <a:gd name="T1" fmla="*/ 146169052 h 74"/>
                <a:gd name="T2" fmla="*/ 120967690 w 219"/>
                <a:gd name="T3" fmla="*/ 186491535 h 74"/>
                <a:gd name="T4" fmla="*/ 413306203 w 219"/>
                <a:gd name="T5" fmla="*/ 73083732 h 74"/>
                <a:gd name="T6" fmla="*/ 551915851 w 219"/>
                <a:gd name="T7" fmla="*/ 105846568 h 74"/>
                <a:gd name="T8" fmla="*/ 478830441 w 219"/>
                <a:gd name="T9" fmla="*/ 0 h 74"/>
                <a:gd name="T10" fmla="*/ 126008008 w 219"/>
                <a:gd name="T11" fmla="*/ 0 h 74"/>
                <a:gd name="T12" fmla="*/ 274698243 w 219"/>
                <a:gd name="T13" fmla="*/ 35282185 h 74"/>
                <a:gd name="T14" fmla="*/ 0 w 219"/>
                <a:gd name="T15" fmla="*/ 146169052 h 74"/>
                <a:gd name="T16" fmla="*/ 0 w 219"/>
                <a:gd name="T17" fmla="*/ 146169052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"/>
                <a:gd name="T28" fmla="*/ 0 h 74"/>
                <a:gd name="T29" fmla="*/ 219 w 219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" h="74">
                  <a:moveTo>
                    <a:pt x="0" y="58"/>
                  </a:moveTo>
                  <a:lnTo>
                    <a:pt x="48" y="74"/>
                  </a:lnTo>
                  <a:lnTo>
                    <a:pt x="164" y="29"/>
                  </a:lnTo>
                  <a:lnTo>
                    <a:pt x="219" y="42"/>
                  </a:lnTo>
                  <a:lnTo>
                    <a:pt x="190" y="0"/>
                  </a:lnTo>
                  <a:lnTo>
                    <a:pt x="50" y="0"/>
                  </a:lnTo>
                  <a:lnTo>
                    <a:pt x="109" y="14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73"/>
            <p:cNvSpPr>
              <a:spLocks/>
            </p:cNvSpPr>
            <p:nvPr/>
          </p:nvSpPr>
          <p:spPr bwMode="auto">
            <a:xfrm>
              <a:off x="5570538" y="4051300"/>
              <a:ext cx="346075" cy="117475"/>
            </a:xfrm>
            <a:custGeom>
              <a:avLst/>
              <a:gdLst>
                <a:gd name="T0" fmla="*/ 549394107 w 218"/>
                <a:gd name="T1" fmla="*/ 42843445 h 74"/>
                <a:gd name="T2" fmla="*/ 428426641 w 218"/>
                <a:gd name="T3" fmla="*/ 0 h 74"/>
                <a:gd name="T4" fmla="*/ 136088449 w 218"/>
                <a:gd name="T5" fmla="*/ 118446551 h 74"/>
                <a:gd name="T6" fmla="*/ 0 w 218"/>
                <a:gd name="T7" fmla="*/ 85685302 h 74"/>
                <a:gd name="T8" fmla="*/ 73083742 w 218"/>
                <a:gd name="T9" fmla="*/ 186491535 h 74"/>
                <a:gd name="T10" fmla="*/ 423386330 w 218"/>
                <a:gd name="T11" fmla="*/ 186491535 h 74"/>
                <a:gd name="T12" fmla="*/ 277217209 w 218"/>
                <a:gd name="T13" fmla="*/ 151209362 h 74"/>
                <a:gd name="T14" fmla="*/ 549394107 w 218"/>
                <a:gd name="T15" fmla="*/ 42843445 h 74"/>
                <a:gd name="T16" fmla="*/ 549394107 w 218"/>
                <a:gd name="T17" fmla="*/ 42843445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8"/>
                <a:gd name="T28" fmla="*/ 0 h 74"/>
                <a:gd name="T29" fmla="*/ 218 w 218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8" h="74">
                  <a:moveTo>
                    <a:pt x="218" y="17"/>
                  </a:moveTo>
                  <a:lnTo>
                    <a:pt x="170" y="0"/>
                  </a:lnTo>
                  <a:lnTo>
                    <a:pt x="54" y="47"/>
                  </a:lnTo>
                  <a:lnTo>
                    <a:pt x="0" y="34"/>
                  </a:lnTo>
                  <a:lnTo>
                    <a:pt x="29" y="74"/>
                  </a:lnTo>
                  <a:lnTo>
                    <a:pt x="168" y="74"/>
                  </a:lnTo>
                  <a:lnTo>
                    <a:pt x="110" y="60"/>
                  </a:lnTo>
                  <a:lnTo>
                    <a:pt x="218" y="1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74"/>
            <p:cNvSpPr>
              <a:spLocks/>
            </p:cNvSpPr>
            <p:nvPr/>
          </p:nvSpPr>
          <p:spPr bwMode="auto">
            <a:xfrm>
              <a:off x="5589588" y="3908425"/>
              <a:ext cx="347663" cy="117475"/>
            </a:xfrm>
            <a:custGeom>
              <a:avLst/>
              <a:gdLst>
                <a:gd name="T0" fmla="*/ 0 w 219"/>
                <a:gd name="T1" fmla="*/ 40322496 h 74"/>
                <a:gd name="T2" fmla="*/ 123488643 w 219"/>
                <a:gd name="T3" fmla="*/ 0 h 74"/>
                <a:gd name="T4" fmla="*/ 415827156 w 219"/>
                <a:gd name="T5" fmla="*/ 118446551 h 74"/>
                <a:gd name="T6" fmla="*/ 551915851 w 219"/>
                <a:gd name="T7" fmla="*/ 85685302 h 74"/>
                <a:gd name="T8" fmla="*/ 478830441 w 219"/>
                <a:gd name="T9" fmla="*/ 186491535 h 74"/>
                <a:gd name="T10" fmla="*/ 128528961 w 219"/>
                <a:gd name="T11" fmla="*/ 186491535 h 74"/>
                <a:gd name="T12" fmla="*/ 274698243 w 219"/>
                <a:gd name="T13" fmla="*/ 151209362 h 74"/>
                <a:gd name="T14" fmla="*/ 0 w 219"/>
                <a:gd name="T15" fmla="*/ 40322496 h 74"/>
                <a:gd name="T16" fmla="*/ 0 w 219"/>
                <a:gd name="T17" fmla="*/ 40322496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"/>
                <a:gd name="T28" fmla="*/ 0 h 74"/>
                <a:gd name="T29" fmla="*/ 219 w 219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" h="74">
                  <a:moveTo>
                    <a:pt x="0" y="16"/>
                  </a:moveTo>
                  <a:lnTo>
                    <a:pt x="49" y="0"/>
                  </a:lnTo>
                  <a:lnTo>
                    <a:pt x="165" y="47"/>
                  </a:lnTo>
                  <a:lnTo>
                    <a:pt x="219" y="34"/>
                  </a:lnTo>
                  <a:lnTo>
                    <a:pt x="190" y="74"/>
                  </a:lnTo>
                  <a:lnTo>
                    <a:pt x="51" y="74"/>
                  </a:lnTo>
                  <a:lnTo>
                    <a:pt x="109" y="6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75"/>
            <p:cNvSpPr>
              <a:spLocks/>
            </p:cNvSpPr>
            <p:nvPr/>
          </p:nvSpPr>
          <p:spPr bwMode="auto">
            <a:xfrm>
              <a:off x="5938838" y="4060825"/>
              <a:ext cx="347663" cy="115888"/>
            </a:xfrm>
            <a:custGeom>
              <a:avLst/>
              <a:gdLst>
                <a:gd name="T0" fmla="*/ 551915851 w 219"/>
                <a:gd name="T1" fmla="*/ 143650309 h 73"/>
                <a:gd name="T2" fmla="*/ 425907892 w 219"/>
                <a:gd name="T3" fmla="*/ 183972966 h 73"/>
                <a:gd name="T4" fmla="*/ 133569279 w 219"/>
                <a:gd name="T5" fmla="*/ 70564675 h 73"/>
                <a:gd name="T6" fmla="*/ 0 w 219"/>
                <a:gd name="T7" fmla="*/ 103327627 h 73"/>
                <a:gd name="T8" fmla="*/ 70564482 w 219"/>
                <a:gd name="T9" fmla="*/ 0 h 73"/>
                <a:gd name="T10" fmla="*/ 423386939 w 219"/>
                <a:gd name="T11" fmla="*/ 0 h 73"/>
                <a:gd name="T12" fmla="*/ 274698243 w 219"/>
                <a:gd name="T13" fmla="*/ 35282337 h 73"/>
                <a:gd name="T14" fmla="*/ 551915851 w 219"/>
                <a:gd name="T15" fmla="*/ 143650309 h 73"/>
                <a:gd name="T16" fmla="*/ 551915851 w 219"/>
                <a:gd name="T17" fmla="*/ 143650309 h 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19"/>
                <a:gd name="T28" fmla="*/ 0 h 73"/>
                <a:gd name="T29" fmla="*/ 219 w 219"/>
                <a:gd name="T30" fmla="*/ 73 h 7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19" h="73">
                  <a:moveTo>
                    <a:pt x="219" y="57"/>
                  </a:moveTo>
                  <a:lnTo>
                    <a:pt x="169" y="73"/>
                  </a:lnTo>
                  <a:lnTo>
                    <a:pt x="53" y="28"/>
                  </a:lnTo>
                  <a:lnTo>
                    <a:pt x="0" y="41"/>
                  </a:lnTo>
                  <a:lnTo>
                    <a:pt x="28" y="0"/>
                  </a:lnTo>
                  <a:lnTo>
                    <a:pt x="168" y="0"/>
                  </a:lnTo>
                  <a:lnTo>
                    <a:pt x="109" y="14"/>
                  </a:lnTo>
                  <a:lnTo>
                    <a:pt x="219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76"/>
            <p:cNvSpPr>
              <a:spLocks noChangeShapeType="1"/>
            </p:cNvSpPr>
            <p:nvPr/>
          </p:nvSpPr>
          <p:spPr bwMode="auto">
            <a:xfrm>
              <a:off x="5402263" y="4040188"/>
              <a:ext cx="1588" cy="260350"/>
            </a:xfrm>
            <a:prstGeom prst="line">
              <a:avLst/>
            </a:prstGeom>
            <a:noFill/>
            <a:ln w="6350" cap="sq">
              <a:solidFill>
                <a:srgbClr val="AAE6FF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77"/>
            <p:cNvSpPr>
              <a:spLocks noChangeShapeType="1"/>
            </p:cNvSpPr>
            <p:nvPr/>
          </p:nvSpPr>
          <p:spPr bwMode="auto">
            <a:xfrm>
              <a:off x="6456363" y="4040188"/>
              <a:ext cx="1588" cy="260350"/>
            </a:xfrm>
            <a:prstGeom prst="line">
              <a:avLst/>
            </a:prstGeom>
            <a:noFill/>
            <a:ln w="6350" cap="sq">
              <a:solidFill>
                <a:srgbClr val="AAE6FF"/>
              </a:solidFill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9" name="Straight Arrow Connector 58"/>
          <p:cNvCxnSpPr>
            <a:cxnSpLocks noChangeShapeType="1"/>
          </p:cNvCxnSpPr>
          <p:nvPr/>
        </p:nvCxnSpPr>
        <p:spPr bwMode="auto">
          <a:xfrm flipV="1">
            <a:off x="6012160" y="2564904"/>
            <a:ext cx="1656184" cy="720080"/>
          </a:xfrm>
          <a:prstGeom prst="straightConnector1">
            <a:avLst/>
          </a:prstGeom>
          <a:noFill/>
          <a:ln w="19050" algn="ctr">
            <a:solidFill>
              <a:schemeClr val="bg1">
                <a:lumMod val="50000"/>
              </a:schemeClr>
            </a:solidFill>
            <a:prstDash val="dash"/>
            <a:round/>
            <a:headEnd/>
            <a:tailEnd type="arrow" w="med" len="med"/>
          </a:ln>
        </p:spPr>
      </p:cxnSp>
      <p:sp>
        <p:nvSpPr>
          <p:cNvPr id="68" name="TextBox 67"/>
          <p:cNvSpPr txBox="1"/>
          <p:nvPr/>
        </p:nvSpPr>
        <p:spPr>
          <a:xfrm>
            <a:off x="5940152" y="3717032"/>
            <a:ext cx="875561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latin typeface="+mj-lt"/>
                <a:cs typeface="+mn-cs"/>
              </a:rPr>
              <a:t>Zombie</a:t>
            </a:r>
            <a:endParaRPr lang="en-US" sz="1600" dirty="0">
              <a:latin typeface="+mj-lt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7" grpId="2"/>
      <p:bldP spid="48" grpId="0"/>
      <p:bldP spid="48" grpId="1"/>
      <p:bldP spid="18" grpId="0"/>
      <p:bldP spid="21" grpId="0"/>
      <p:bldP spid="28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658A1391-9719-4BA9-8764-978ADDFF3D3C}" type="slidenum">
              <a:rPr lang="de-DE" smtClean="0">
                <a:cs typeface="Arial" charset="0"/>
              </a:rPr>
              <a:pPr/>
              <a:t>6</a:t>
            </a:fld>
            <a:endParaRPr lang="de-DE" smtClean="0">
              <a:cs typeface="Arial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 Header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813" y="2601913"/>
            <a:ext cx="833437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419475" y="2079625"/>
            <a:ext cx="230505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+mj-lt"/>
                <a:cs typeface="+mn-cs"/>
              </a:rPr>
              <a:t>IP Header Format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9E975783-CB18-42AC-BE9B-272EDBE768E7}" type="slidenum">
              <a:rPr lang="de-DE" sz="1000"/>
              <a:pPr/>
              <a:t>60</a:t>
            </a:fld>
            <a:endParaRPr lang="de-DE" sz="1000"/>
          </a:p>
        </p:txBody>
      </p:sp>
      <p:sp>
        <p:nvSpPr>
          <p:cNvPr id="1116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ICMP </a:t>
            </a:r>
            <a:r>
              <a:rPr lang="en-US" dirty="0" err="1" smtClean="0"/>
              <a:t>TimeX</a:t>
            </a:r>
            <a:r>
              <a:rPr lang="en-US" dirty="0" smtClean="0"/>
              <a:t> Idle Scan – Open Port</a:t>
            </a: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1268413"/>
            <a:ext cx="7335837" cy="5399087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smtClean="0">
                <a:latin typeface="Arial Unicode MS" pitchFamily="34" charset="-128"/>
              </a:rPr>
              <a:t># ./puppeteer.py </a:t>
            </a:r>
            <a:r>
              <a:rPr lang="pl-PL" sz="1600" b="0" i="1" smtClean="0">
                <a:latin typeface="Arial Unicode MS" pitchFamily="34" charset="-128"/>
              </a:rPr>
              <a:t>-c16 -TS -b10 --ttl=5 -z 194.42.1.1 78.158.146.182:80</a:t>
            </a:r>
            <a:endParaRPr lang="en-US" sz="1600" b="0" i="1" smtClean="0">
              <a:latin typeface="Arial Unicode MS" pitchFamily="34" charset="-128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id=56987        inc=0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id=56989        inc=2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id=56990        inc=1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id=56992        inc=2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id=56995        inc=3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id=56997        inc=2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id=57003        inc=6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id=57005        inc=2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sending 10 spoofed packet(s)...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id=57017        inc=12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id=57021        inc=4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id=57026        inc=5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id=57028        inc=2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id=57031        inc=3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id=57033        inc=2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id=57035        inc=2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id=57037        inc=2   	(ICMP_TTL_Exceeded)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200" b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53A8F5B0-B6A4-43EF-B45A-AB0DFCAF4848}" type="slidenum">
              <a:rPr lang="de-DE" sz="1000"/>
              <a:pPr/>
              <a:t>61</a:t>
            </a:fld>
            <a:endParaRPr lang="de-DE" sz="1000"/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ICMP </a:t>
            </a:r>
            <a:r>
              <a:rPr lang="en-US" dirty="0" err="1" smtClean="0"/>
              <a:t>TimeX</a:t>
            </a:r>
            <a:r>
              <a:rPr lang="en-US" dirty="0" smtClean="0"/>
              <a:t> Idle Scan – Closed Port</a:t>
            </a:r>
          </a:p>
        </p:txBody>
      </p:sp>
      <p:sp>
        <p:nvSpPr>
          <p:cNvPr id="1136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1268413"/>
            <a:ext cx="7335837" cy="5399087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smtClean="0">
                <a:latin typeface="Arial Unicode MS" pitchFamily="34" charset="-128"/>
              </a:rPr>
              <a:t># ./puppeteer.py </a:t>
            </a:r>
            <a:r>
              <a:rPr lang="pl-PL" sz="1600" b="0" i="1" smtClean="0">
                <a:latin typeface="Arial Unicode MS" pitchFamily="34" charset="-128"/>
              </a:rPr>
              <a:t>-c16 -TS -b10 --ttl=5 -z 194.42.1.1 78.158.146.182:</a:t>
            </a:r>
            <a:r>
              <a:rPr lang="en-US" sz="1600" b="0" i="1" smtClean="0">
                <a:latin typeface="Arial Unicode MS" pitchFamily="34" charset="-128"/>
              </a:rPr>
              <a:t>4444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id=57424        inc=0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id=57425        inc=1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id=57427        inc=2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id=57429        inc=2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id=57430        inc=1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id=57433        inc=3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id=57435        inc=2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id=57438        inc=3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sending 10 spoofed packet(s)...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id=57439        inc=1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id=57441        inc=2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id=57446        inc=5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id=57447        inc=1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id=57450        inc=3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id=57451        inc=1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id=57454        inc=3   	(ICMP_TTL_Exceeded)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smtClean="0">
                <a:latin typeface="Arial Unicode MS" pitchFamily="34" charset="-128"/>
              </a:rPr>
              <a:t>TCP SYN:  ip=193.22.30.53       id=57489        inc=35  	(ICMP_TTL_Exceeded)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sz="1200" b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DB210EA1-E218-4884-94C5-ADF4D7333F88}" type="slidenum">
              <a:rPr lang="de-DE" sz="1000"/>
              <a:pPr/>
              <a:t>62</a:t>
            </a:fld>
            <a:endParaRPr lang="de-DE" sz="1000"/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Overcoming  Obstacle 4</a:t>
            </a:r>
          </a:p>
        </p:txBody>
      </p:sp>
      <p:sp>
        <p:nvSpPr>
          <p:cNvPr id="1157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268537"/>
            <a:ext cx="7993063" cy="4968775"/>
          </a:xfrm>
        </p:spPr>
        <p:txBody>
          <a:bodyPr/>
          <a:lstStyle/>
          <a:p>
            <a:r>
              <a:rPr lang="en-US" b="0" smtClean="0"/>
              <a:t>Obstacle</a:t>
            </a:r>
          </a:p>
          <a:p>
            <a:pPr lvl="1"/>
            <a:r>
              <a:rPr lang="en-US" smtClean="0"/>
              <a:t>The Internet is moving from IPv4 to IPv6 and IPv6 is not vulnerable to IPv4 Idle Scans</a:t>
            </a:r>
          </a:p>
          <a:p>
            <a:r>
              <a:rPr lang="en-US" b="0" smtClean="0"/>
              <a:t>Solution</a:t>
            </a:r>
          </a:p>
          <a:p>
            <a:pPr lvl="1"/>
            <a:r>
              <a:rPr lang="en-US" smtClean="0"/>
              <a:t>IPv6 Idle Scanning is still possible (see Mathias Morbitzer’s presentation at HACK.LU 2013)</a:t>
            </a:r>
          </a:p>
          <a:p>
            <a:pPr lvl="1"/>
            <a:r>
              <a:rPr lang="en-US" smtClean="0"/>
              <a:t>The best thing is that many of the principles discussed so far are applicable in IPv6 Idle Scanning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30687234-8F43-4C70-A07E-401EC822B235}" type="slidenum">
              <a:rPr lang="de-DE" sz="1000"/>
              <a:pPr/>
              <a:t>63</a:t>
            </a:fld>
            <a:endParaRPr lang="de-DE" sz="1000"/>
          </a:p>
        </p:txBody>
      </p:sp>
      <p:sp>
        <p:nvSpPr>
          <p:cNvPr id="11776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Even More Advanced Stuff</a:t>
            </a:r>
          </a:p>
        </p:txBody>
      </p:sp>
      <p:sp>
        <p:nvSpPr>
          <p:cNvPr id="1177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2420938"/>
            <a:ext cx="7993063" cy="2376487"/>
          </a:xfrm>
        </p:spPr>
        <p:txBody>
          <a:bodyPr anchor="ctr"/>
          <a:lstStyle/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3600" smtClean="0">
                <a:ea typeface="Arial Unicode MS" pitchFamily="34" charset="-128"/>
                <a:cs typeface="Arial Unicode MS" pitchFamily="34" charset="-128"/>
              </a:rPr>
              <a:t>REVEALING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3600" smtClean="0">
                <a:ea typeface="Arial Unicode MS" pitchFamily="34" charset="-128"/>
                <a:cs typeface="Arial Unicode MS" pitchFamily="34" charset="-128"/>
              </a:rPr>
              <a:t>TRUST RELATIONSHIPS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A0947554-06C8-49CF-B7FD-E659EBA173A4}" type="slidenum">
              <a:rPr lang="de-DE" sz="1000"/>
              <a:pPr/>
              <a:t>64</a:t>
            </a:fld>
            <a:endParaRPr lang="de-DE" sz="1000"/>
          </a:p>
        </p:txBody>
      </p:sp>
      <p:sp>
        <p:nvSpPr>
          <p:cNvPr id="1187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1187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412875"/>
            <a:ext cx="8424863" cy="5184775"/>
          </a:xfrm>
        </p:spPr>
        <p:txBody>
          <a:bodyPr/>
          <a:lstStyle/>
          <a:p>
            <a:r>
              <a:rPr lang="en-US" b="0" smtClean="0"/>
              <a:t>Regular Idle scans expose trust relationships between the zombie and the target, but…</a:t>
            </a:r>
          </a:p>
          <a:p>
            <a:r>
              <a:rPr lang="en-US" b="0" smtClean="0"/>
              <a:t>An improved technique can be used to reveal permissive firewall rules for trusted 3</a:t>
            </a:r>
            <a:r>
              <a:rPr lang="en-US" b="0" baseline="30000" smtClean="0"/>
              <a:t>rd</a:t>
            </a:r>
            <a:r>
              <a:rPr lang="en-US" b="0" smtClean="0"/>
              <a:t> party networks / IP addresses</a:t>
            </a:r>
          </a:p>
          <a:p>
            <a:r>
              <a:rPr lang="en-US" b="0" smtClean="0"/>
              <a:t>The technique follows the same principles as Idle Scanning but with a few changes</a:t>
            </a:r>
          </a:p>
          <a:p>
            <a:pPr marL="742950" lvl="1" indent="-285750"/>
            <a:r>
              <a:rPr lang="en-US" smtClean="0"/>
              <a:t>We don’t “ask” the zombie to reveal open/closed ports on the target, </a:t>
            </a:r>
          </a:p>
          <a:p>
            <a:pPr marL="742950" lvl="1" indent="-285750"/>
            <a:r>
              <a:rPr lang="en-US" smtClean="0"/>
              <a:t>…but instead we “ask” the target to reveal trusted IP addresses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505BC94D-6A33-46F8-B57B-01CD6A5FDB4B}" type="slidenum">
              <a:rPr lang="de-DE" sz="1000"/>
              <a:pPr/>
              <a:t>65</a:t>
            </a:fld>
            <a:endParaRPr lang="de-DE" sz="1000"/>
          </a:p>
        </p:txBody>
      </p:sp>
      <p:sp>
        <p:nvSpPr>
          <p:cNvPr id="1208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What’s Needed</a:t>
            </a:r>
          </a:p>
        </p:txBody>
      </p:sp>
      <p:sp>
        <p:nvSpPr>
          <p:cNvPr id="1208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844675"/>
            <a:ext cx="7993063" cy="3313113"/>
          </a:xfrm>
        </p:spPr>
        <p:txBody>
          <a:bodyPr/>
          <a:lstStyle/>
          <a:p>
            <a:r>
              <a:rPr lang="en-US" b="0" dirty="0" smtClean="0"/>
              <a:t>Prerequisites</a:t>
            </a:r>
          </a:p>
          <a:p>
            <a:pPr lvl="1"/>
            <a:r>
              <a:rPr lang="en-US" dirty="0" smtClean="0"/>
              <a:t>The target host must generate global incremental IP IDs</a:t>
            </a:r>
          </a:p>
          <a:p>
            <a:pPr lvl="1"/>
            <a:r>
              <a:rPr lang="en-US" dirty="0" smtClean="0"/>
              <a:t>At least one open/closed TCP or UDP port on the target or an ICMP responsive target</a:t>
            </a:r>
          </a:p>
          <a:p>
            <a:pPr lvl="1"/>
            <a:r>
              <a:rPr lang="en-US" dirty="0" smtClean="0"/>
              <a:t>The attacker must be able to spoof his IP address (no </a:t>
            </a:r>
            <a:r>
              <a:rPr lang="en-US" dirty="0" err="1" smtClean="0"/>
              <a:t>NATing</a:t>
            </a:r>
            <a:r>
              <a:rPr lang="en-US" dirty="0" smtClean="0"/>
              <a:t>)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D84BBEC1-6C1F-4430-AE31-D199A50A0558}" type="slidenum">
              <a:rPr lang="de-DE" smtClean="0">
                <a:cs typeface="Arial" charset="0"/>
              </a:rPr>
              <a:pPr/>
              <a:t>66</a:t>
            </a:fld>
            <a:endParaRPr lang="de-DE" smtClean="0">
              <a:cs typeface="Arial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</a:t>
            </a:r>
          </a:p>
        </p:txBody>
      </p:sp>
      <p:pic>
        <p:nvPicPr>
          <p:cNvPr id="5939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5350346"/>
            <a:ext cx="7524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1474" y="5373137"/>
            <a:ext cx="828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1331640" y="6021288"/>
            <a:ext cx="954087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Attacker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84168" y="5733256"/>
            <a:ext cx="96693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latin typeface="+mj-lt"/>
                <a:cs typeface="+mn-cs"/>
              </a:rPr>
              <a:t>Trusted </a:t>
            </a:r>
          </a:p>
          <a:p>
            <a:pPr>
              <a:defRPr/>
            </a:pPr>
            <a:r>
              <a:rPr lang="en-US" sz="1600" dirty="0" smtClean="0">
                <a:latin typeface="+mj-lt"/>
                <a:cs typeface="+mn-cs"/>
              </a:rPr>
              <a:t>3</a:t>
            </a:r>
            <a:r>
              <a:rPr lang="en-US" sz="1600" baseline="30000" dirty="0" smtClean="0">
                <a:latin typeface="+mj-lt"/>
                <a:cs typeface="+mn-cs"/>
              </a:rPr>
              <a:t>rd</a:t>
            </a:r>
            <a:r>
              <a:rPr lang="en-US" sz="1600" dirty="0" smtClean="0">
                <a:latin typeface="+mj-lt"/>
                <a:cs typeface="+mn-cs"/>
              </a:rPr>
              <a:t> Party</a:t>
            </a:r>
            <a:endParaRPr lang="en-US" sz="1600" dirty="0">
              <a:latin typeface="+mj-lt"/>
              <a:cs typeface="+mn-cs"/>
            </a:endParaRP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V="1">
            <a:off x="1620317" y="3118321"/>
            <a:ext cx="1943100" cy="22320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 flipV="1">
            <a:off x="1475384" y="2973809"/>
            <a:ext cx="1989369" cy="2295426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 flipH="1">
            <a:off x="1691978" y="3189833"/>
            <a:ext cx="2016224" cy="2304256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 rot="18644330">
            <a:off x="1560373" y="3980571"/>
            <a:ext cx="1322799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SYN   Port: 80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 rot="18657618">
            <a:off x="1956512" y="4324001"/>
            <a:ext cx="172996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SYN/ACK    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IPID=1</a:t>
            </a:r>
          </a:p>
        </p:txBody>
      </p:sp>
      <p:sp>
        <p:nvSpPr>
          <p:cNvPr id="18" name="TextBox 17"/>
          <p:cNvSpPr txBox="1"/>
          <p:nvPr/>
        </p:nvSpPr>
        <p:spPr>
          <a:xfrm rot="18663786">
            <a:off x="1053296" y="3945507"/>
            <a:ext cx="281679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   </a:t>
            </a:r>
            <a:r>
              <a:rPr lang="en-US" sz="1400" dirty="0" err="1">
                <a:latin typeface="+mn-lt"/>
                <a:ea typeface="Arial Unicode MS" pitchFamily="34" charset="-128"/>
                <a:cs typeface="Arial Unicode MS" pitchFamily="34" charset="-128"/>
              </a:rPr>
              <a:t>Src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 IP: </a:t>
            </a: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&lt;Trusted&gt;   Port:22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>
            <a:off x="5344274" y="3039512"/>
            <a:ext cx="2087562" cy="216058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1" name="TextBox 20"/>
          <p:cNvSpPr txBox="1"/>
          <p:nvPr/>
        </p:nvSpPr>
        <p:spPr>
          <a:xfrm rot="2771571">
            <a:off x="5376397" y="3808865"/>
            <a:ext cx="22897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SYN/ACK</a:t>
            </a:r>
            <a:r>
              <a:rPr lang="en-US" sz="1400" dirty="0" smtClean="0">
                <a:solidFill>
                  <a:srgbClr val="000000"/>
                </a:solidFill>
                <a:latin typeface="Georgia"/>
                <a:ea typeface="Arial Unicode MS" pitchFamily="34" charset="-128"/>
                <a:cs typeface="Arial Unicode MS" pitchFamily="34" charset="-128"/>
              </a:rPr>
              <a:t>   IPID=2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 flipV="1">
            <a:off x="5055349" y="3183974"/>
            <a:ext cx="2089150" cy="215900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8" name="TextBox 27"/>
          <p:cNvSpPr txBox="1"/>
          <p:nvPr/>
        </p:nvSpPr>
        <p:spPr>
          <a:xfrm rot="2725676">
            <a:off x="5682899" y="4175467"/>
            <a:ext cx="522899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RST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 rot="18657618">
            <a:off x="1628357" y="4296545"/>
            <a:ext cx="24249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SYN/ACK    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IPID= 3</a:t>
            </a: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463" y="2276475"/>
            <a:ext cx="4953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0200" y="1606550"/>
            <a:ext cx="6191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375" y="2268538"/>
            <a:ext cx="4953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Box 36"/>
          <p:cNvSpPr txBox="1"/>
          <p:nvPr/>
        </p:nvSpPr>
        <p:spPr>
          <a:xfrm>
            <a:off x="4087813" y="1268413"/>
            <a:ext cx="7715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Target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7" grpId="2"/>
      <p:bldP spid="48" grpId="0"/>
      <p:bldP spid="48" grpId="1"/>
      <p:bldP spid="18" grpId="0"/>
      <p:bldP spid="18" grpId="1"/>
      <p:bldP spid="21" grpId="0"/>
      <p:bldP spid="28" grpId="0"/>
      <p:bldP spid="30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1293F50C-FA21-4B37-BF1A-431C71D9BC7F}" type="slidenum">
              <a:rPr lang="de-DE" sz="1000"/>
              <a:pPr/>
              <a:t>67</a:t>
            </a:fld>
            <a:endParaRPr lang="de-DE" sz="1000"/>
          </a:p>
        </p:txBody>
      </p:sp>
      <p:sp>
        <p:nvSpPr>
          <p:cNvPr id="12288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Target Information</a:t>
            </a:r>
          </a:p>
        </p:txBody>
      </p:sp>
      <p:sp>
        <p:nvSpPr>
          <p:cNvPr id="1228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44675" y="1484313"/>
            <a:ext cx="5472113" cy="4535487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Starting </a:t>
            </a:r>
            <a:r>
              <a:rPr lang="en-US" sz="1400" b="0" dirty="0" err="1" smtClean="0">
                <a:latin typeface="Arial Unicode MS" pitchFamily="34" charset="-128"/>
              </a:rPr>
              <a:t>Nmap</a:t>
            </a:r>
            <a:r>
              <a:rPr lang="en-US" sz="1400" b="0" dirty="0" smtClean="0">
                <a:latin typeface="Arial Unicode MS" pitchFamily="34" charset="-128"/>
              </a:rPr>
              <a:t> 5.00 ( http://nmap.org ) at 2010-03-11 23:58 EET</a:t>
            </a:r>
          </a:p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Interesting ports on 192.168.1.13:</a:t>
            </a:r>
          </a:p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PORT     	STATE    	SERVICE</a:t>
            </a:r>
          </a:p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4444/</a:t>
            </a:r>
            <a:r>
              <a:rPr lang="en-US" sz="1400" b="0" dirty="0" err="1" smtClean="0">
                <a:latin typeface="Arial Unicode MS" pitchFamily="34" charset="-128"/>
              </a:rPr>
              <a:t>tcp</a:t>
            </a:r>
            <a:r>
              <a:rPr lang="en-US" sz="1400" b="0" dirty="0" smtClean="0">
                <a:latin typeface="Arial Unicode MS" pitchFamily="34" charset="-128"/>
              </a:rPr>
              <a:t> 	open     	krb524</a:t>
            </a:r>
          </a:p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4445/</a:t>
            </a:r>
            <a:r>
              <a:rPr lang="en-US" sz="1400" b="0" dirty="0" err="1" smtClean="0">
                <a:latin typeface="Arial Unicode MS" pitchFamily="34" charset="-128"/>
              </a:rPr>
              <a:t>tcp</a:t>
            </a:r>
            <a:r>
              <a:rPr lang="en-US" sz="1400" b="0" dirty="0" smtClean="0">
                <a:latin typeface="Arial Unicode MS" pitchFamily="34" charset="-128"/>
              </a:rPr>
              <a:t> 	closed   	unknown</a:t>
            </a:r>
          </a:p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4446/</a:t>
            </a:r>
            <a:r>
              <a:rPr lang="en-US" sz="1400" b="0" dirty="0" err="1" smtClean="0">
                <a:latin typeface="Arial Unicode MS" pitchFamily="34" charset="-128"/>
              </a:rPr>
              <a:t>tcp</a:t>
            </a:r>
            <a:r>
              <a:rPr lang="en-US" sz="1400" b="0" dirty="0" smtClean="0">
                <a:latin typeface="Arial Unicode MS" pitchFamily="34" charset="-128"/>
              </a:rPr>
              <a:t> 	filtered 	unknown</a:t>
            </a:r>
          </a:p>
          <a:p>
            <a:pPr marL="457200" indent="-457200"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endParaRPr lang="en-US" sz="1400" b="0" i="1" dirty="0" smtClean="0">
              <a:latin typeface="Arial Unicode MS" pitchFamily="34" charset="-128"/>
            </a:endParaRPr>
          </a:p>
          <a:p>
            <a:pPr marL="457200" indent="-457200"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endParaRPr lang="en-US" sz="1400" b="0" i="1" dirty="0" smtClean="0">
              <a:latin typeface="Arial Unicode MS" pitchFamily="34" charset="-128"/>
            </a:endParaRPr>
          </a:p>
          <a:p>
            <a:pPr marL="457200" indent="-457200"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#./identifier.py </a:t>
            </a:r>
            <a:r>
              <a:rPr lang="fr-FR" sz="1600" b="0" i="1" dirty="0" smtClean="0">
                <a:latin typeface="Arial Unicode MS" pitchFamily="34" charset="-128"/>
              </a:rPr>
              <a:t>-TS -t 4445 -c5 192.168.1.13</a:t>
            </a:r>
            <a:endParaRPr lang="en-US" sz="1600" b="0" i="1" dirty="0" smtClean="0">
              <a:latin typeface="Arial Unicode MS" pitchFamily="34" charset="-128"/>
            </a:endParaRPr>
          </a:p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Scan process initiated...</a:t>
            </a:r>
          </a:p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    id=506  inc=0</a:t>
            </a:r>
          </a:p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    id=507  inc=1</a:t>
            </a:r>
          </a:p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    id=508  inc=1</a:t>
            </a:r>
          </a:p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    id=509  inc=1</a:t>
            </a:r>
          </a:p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 SYN: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    id=510  inc=1</a:t>
            </a:r>
          </a:p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E5E77E6A-4423-46ED-8EE6-1BE4ECD060E7}" type="slidenum">
              <a:rPr lang="de-DE" sz="1000"/>
              <a:pPr/>
              <a:t>68</a:t>
            </a:fld>
            <a:endParaRPr lang="de-DE" sz="1000"/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Trust Revealer Tool</a:t>
            </a:r>
          </a:p>
        </p:txBody>
      </p:sp>
      <p:sp>
        <p:nvSpPr>
          <p:cNvPr id="1075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340768"/>
            <a:ext cx="8712968" cy="4896544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Usage: revealer.py   [options]   </a:t>
            </a:r>
            <a:r>
              <a:rPr lang="en-US" sz="1600" b="0" dirty="0" err="1" smtClean="0">
                <a:latin typeface="Arial Unicode MS" pitchFamily="34" charset="-128"/>
              </a:rPr>
              <a:t>target:port:protocol</a:t>
            </a:r>
            <a:endParaRPr lang="en-US" sz="1600" b="0" dirty="0" smtClean="0">
              <a:latin typeface="Arial Unicode MS" pitchFamily="34" charset="-128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endParaRPr lang="en-US" sz="1600" b="0" dirty="0" smtClean="0">
              <a:latin typeface="Arial Unicode MS" pitchFamily="34" charset="-128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Options: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-h, --help       	show this help message and exit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-a SPOOFED       	</a:t>
            </a:r>
            <a:r>
              <a:rPr lang="en-US" sz="1600" b="0" dirty="0" err="1" smtClean="0">
                <a:latin typeface="Arial Unicode MS" pitchFamily="34" charset="-128"/>
              </a:rPr>
              <a:t>spoofed</a:t>
            </a:r>
            <a:r>
              <a:rPr lang="en-US" sz="1600" b="0" dirty="0" smtClean="0">
                <a:latin typeface="Arial Unicode MS" pitchFamily="34" charset="-128"/>
              </a:rPr>
              <a:t> IP address and source port to be used to bypass ACL (mandatory) 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			Acceptable format &lt;</a:t>
            </a:r>
            <a:r>
              <a:rPr lang="en-US" sz="1600" b="0" dirty="0" err="1" smtClean="0">
                <a:latin typeface="Arial Unicode MS" pitchFamily="34" charset="-128"/>
              </a:rPr>
              <a:t>IP_Address:Port</a:t>
            </a:r>
            <a:r>
              <a:rPr lang="en-US" sz="1600" b="0" dirty="0" smtClean="0">
                <a:latin typeface="Arial Unicode MS" pitchFamily="34" charset="-128"/>
              </a:rPr>
              <a:t>&gt;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-T TCP           	use TCP to gather IPIDs from the target. Available flags S/A/F/U/P/R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-U               	use UDP to gather IPIDs from the target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-I ICMP          	use ICMP to gather IPIDs from the target P=Ping (default)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                 	T=Timestamp A=Address Mask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-P               	use IP Protocol to gather IPIDs from the target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-t TCP_PORT      	TCP port to use when gathering IPIDs from the target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-u UDP_PORT      	UDP port to use when gathering IPIDs from the target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-p IP_PROTO      	IP protocol number to use when gathering IPIDs from the target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--</a:t>
            </a:r>
            <a:r>
              <a:rPr lang="en-US" sz="1600" b="0" dirty="0" err="1" smtClean="0">
                <a:latin typeface="Arial Unicode MS" pitchFamily="34" charset="-128"/>
              </a:rPr>
              <a:t>ttl</a:t>
            </a:r>
            <a:r>
              <a:rPr lang="en-US" sz="1600" b="0" dirty="0" smtClean="0">
                <a:latin typeface="Arial Unicode MS" pitchFamily="34" charset="-128"/>
              </a:rPr>
              <a:t>=TTL        	how many hops the packet will traverse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-c PACKET_COUNT  	number of IPID probe packets to send to the target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-b BURST         	number of spoofed packets to send to the target as a quick burst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1600" b="0" dirty="0" smtClean="0">
                <a:latin typeface="Arial Unicode MS" pitchFamily="34" charset="-128"/>
              </a:rPr>
              <a:t>  --fast           	send IPID probes to target faster than 1pps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1FFDAC1C-2B71-46E1-9727-62FEDEAB85B3}" type="slidenum">
              <a:rPr lang="de-DE" sz="1000"/>
              <a:pPr/>
              <a:t>69</a:t>
            </a:fld>
            <a:endParaRPr lang="de-DE" sz="1000"/>
          </a:p>
        </p:txBody>
      </p:sp>
      <p:sp>
        <p:nvSpPr>
          <p:cNvPr id="12493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Trust Revealer – Open Port</a:t>
            </a:r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52513" y="1628775"/>
            <a:ext cx="7335837" cy="4176713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 ./revealer.py </a:t>
            </a:r>
            <a:r>
              <a:rPr lang="fr-FR" sz="1600" b="0" i="1" dirty="0" smtClean="0">
                <a:latin typeface="Arial Unicode MS" pitchFamily="34" charset="-128"/>
              </a:rPr>
              <a:t>-TS -t4445 -a 192.168.1.3   192.168.1.13:4444:T -c10 -b5</a:t>
            </a:r>
            <a:endParaRPr lang="en-US" sz="1600" b="0" i="1" dirty="0" smtClean="0">
              <a:latin typeface="Arial Unicode MS" pitchFamily="34" charset="-128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id=541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id=542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id=543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id=544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id=545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sending 5 spoofed packet(s)... to port 4444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id=551  inc=6  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id=552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id=553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id=554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id=555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02F00BF6-D68B-4F2B-9CC4-D446A174AB53}" type="slidenum">
              <a:rPr lang="de-DE" smtClean="0">
                <a:cs typeface="Arial" charset="0"/>
              </a:rPr>
              <a:pPr/>
              <a:t>7</a:t>
            </a:fld>
            <a:endParaRPr lang="de-DE" smtClean="0">
              <a:cs typeface="Arial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 Header</a:t>
            </a: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175" y="2060575"/>
            <a:ext cx="786765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419475" y="1557338"/>
            <a:ext cx="230505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latin typeface="+mj-lt"/>
                <a:cs typeface="+mn-cs"/>
              </a:rPr>
              <a:t>TCP Header Format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ACCBCF3D-9726-4114-94B9-45033DFC69AC}" type="slidenum">
              <a:rPr lang="de-DE" sz="1000"/>
              <a:pPr/>
              <a:t>70</a:t>
            </a:fld>
            <a:endParaRPr lang="de-DE" sz="1000"/>
          </a:p>
        </p:txBody>
      </p:sp>
      <p:sp>
        <p:nvSpPr>
          <p:cNvPr id="12697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Trust Revealer – Closed Port</a:t>
            </a:r>
          </a:p>
        </p:txBody>
      </p:sp>
      <p:sp>
        <p:nvSpPr>
          <p:cNvPr id="1269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52513" y="1628775"/>
            <a:ext cx="7335837" cy="4176713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 ./revealer.py </a:t>
            </a:r>
            <a:r>
              <a:rPr lang="fr-FR" sz="1600" b="0" i="1" dirty="0" smtClean="0">
                <a:latin typeface="Arial Unicode MS" pitchFamily="34" charset="-128"/>
              </a:rPr>
              <a:t>-TS -t4444 -a 192.168.1.3   192.168.1.13:4445:T -c10 -b5</a:t>
            </a:r>
            <a:endParaRPr lang="en-US" sz="1600" b="0" i="1" dirty="0" smtClean="0">
              <a:latin typeface="Arial Unicode MS" pitchFamily="34" charset="-128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id=556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id=557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id=558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id=559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id=560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sending 5 spoofed packet(s)... to port 4445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id=566  inc=6  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id=567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id=568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id=569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id=570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F1DA97C7-6A87-408D-ACC4-0DC722D75D40}" type="slidenum">
              <a:rPr lang="de-DE" sz="1000"/>
              <a:pPr/>
              <a:t>71</a:t>
            </a:fld>
            <a:endParaRPr lang="de-DE" sz="1000"/>
          </a:p>
        </p:txBody>
      </p:sp>
      <p:sp>
        <p:nvSpPr>
          <p:cNvPr id="1290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Observation</a:t>
            </a:r>
          </a:p>
        </p:txBody>
      </p:sp>
      <p:sp>
        <p:nvSpPr>
          <p:cNvPr id="129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708275"/>
            <a:ext cx="7345362" cy="2160588"/>
          </a:xfrm>
        </p:spPr>
        <p:txBody>
          <a:bodyPr/>
          <a:lstStyle/>
          <a:p>
            <a:r>
              <a:rPr lang="en-US" b="0" smtClean="0"/>
              <a:t>We can only detect if a port is filtered or unfiltered, not if it’s open or closed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D84BBEC1-6C1F-4430-AE31-D199A50A0558}" type="slidenum">
              <a:rPr lang="de-DE" smtClean="0">
                <a:cs typeface="Arial" charset="0"/>
              </a:rPr>
              <a:pPr/>
              <a:t>72</a:t>
            </a:fld>
            <a:endParaRPr lang="de-DE" smtClean="0">
              <a:cs typeface="Arial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Unfiltered </a:t>
            </a:r>
            <a:r>
              <a:rPr lang="en-US" dirty="0" err="1" smtClean="0"/>
              <a:t>Open|Closed</a:t>
            </a:r>
            <a:r>
              <a:rPr lang="en-US" dirty="0" smtClean="0"/>
              <a:t> Port</a:t>
            </a:r>
          </a:p>
        </p:txBody>
      </p:sp>
      <p:pic>
        <p:nvPicPr>
          <p:cNvPr id="5939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5350346"/>
            <a:ext cx="7524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1474" y="5373137"/>
            <a:ext cx="828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1331640" y="6021288"/>
            <a:ext cx="954087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Attacker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84168" y="5733256"/>
            <a:ext cx="96693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latin typeface="+mj-lt"/>
                <a:cs typeface="+mn-cs"/>
              </a:rPr>
              <a:t>Trusted </a:t>
            </a:r>
          </a:p>
          <a:p>
            <a:pPr>
              <a:defRPr/>
            </a:pPr>
            <a:r>
              <a:rPr lang="en-US" sz="1600" dirty="0" smtClean="0">
                <a:latin typeface="+mj-lt"/>
                <a:cs typeface="+mn-cs"/>
              </a:rPr>
              <a:t>3</a:t>
            </a:r>
            <a:r>
              <a:rPr lang="en-US" sz="1600" baseline="30000" dirty="0" smtClean="0">
                <a:latin typeface="+mj-lt"/>
                <a:cs typeface="+mn-cs"/>
              </a:rPr>
              <a:t>rd</a:t>
            </a:r>
            <a:r>
              <a:rPr lang="en-US" sz="1600" dirty="0" smtClean="0">
                <a:latin typeface="+mj-lt"/>
                <a:cs typeface="+mn-cs"/>
              </a:rPr>
              <a:t> Party</a:t>
            </a:r>
            <a:endParaRPr lang="en-US" sz="1600" dirty="0">
              <a:latin typeface="+mj-lt"/>
              <a:cs typeface="+mn-cs"/>
            </a:endParaRP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V="1">
            <a:off x="1620317" y="3118321"/>
            <a:ext cx="1943100" cy="22320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 flipV="1">
            <a:off x="1475384" y="2973809"/>
            <a:ext cx="1989369" cy="2295426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 flipH="1">
            <a:off x="1691978" y="3189833"/>
            <a:ext cx="2016224" cy="2304256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 rot="18644330">
            <a:off x="1560373" y="3980571"/>
            <a:ext cx="1322799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SYN   Port: 80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 rot="18657618">
            <a:off x="1659156" y="4324001"/>
            <a:ext cx="2324675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SYN/ACK or RST    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IPID=1</a:t>
            </a:r>
          </a:p>
        </p:txBody>
      </p:sp>
      <p:sp>
        <p:nvSpPr>
          <p:cNvPr id="18" name="TextBox 17"/>
          <p:cNvSpPr txBox="1"/>
          <p:nvPr/>
        </p:nvSpPr>
        <p:spPr>
          <a:xfrm rot="18663786">
            <a:off x="1053296" y="3945507"/>
            <a:ext cx="281679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   </a:t>
            </a:r>
            <a:r>
              <a:rPr lang="en-US" sz="1400" dirty="0" err="1">
                <a:latin typeface="+mn-lt"/>
                <a:ea typeface="Arial Unicode MS" pitchFamily="34" charset="-128"/>
                <a:cs typeface="Arial Unicode MS" pitchFamily="34" charset="-128"/>
              </a:rPr>
              <a:t>Src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 IP: </a:t>
            </a: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&lt;Trusted&gt;   Port:22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>
            <a:off x="5220072" y="3140621"/>
            <a:ext cx="2087562" cy="216058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21" name="TextBox 20"/>
          <p:cNvSpPr txBox="1"/>
          <p:nvPr/>
        </p:nvSpPr>
        <p:spPr>
          <a:xfrm rot="2771571">
            <a:off x="5252195" y="3909974"/>
            <a:ext cx="22897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SYN/ACK</a:t>
            </a:r>
            <a:r>
              <a:rPr lang="en-US" sz="1400" dirty="0" smtClean="0">
                <a:solidFill>
                  <a:srgbClr val="000000"/>
                </a:solidFill>
                <a:latin typeface="Georgia"/>
                <a:ea typeface="Arial Unicode MS" pitchFamily="34" charset="-128"/>
                <a:cs typeface="Arial Unicode MS" pitchFamily="34" charset="-128"/>
              </a:rPr>
              <a:t>  or RST  IPID=2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 rot="18657618">
            <a:off x="1628357" y="4296545"/>
            <a:ext cx="24249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SYN/ACK or RST    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IPID= 3</a:t>
            </a: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463" y="2276475"/>
            <a:ext cx="4953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0200" y="1606550"/>
            <a:ext cx="6191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375" y="2268538"/>
            <a:ext cx="4953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Box 36"/>
          <p:cNvSpPr txBox="1"/>
          <p:nvPr/>
        </p:nvSpPr>
        <p:spPr>
          <a:xfrm>
            <a:off x="4087813" y="1268413"/>
            <a:ext cx="7715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Target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7" grpId="2"/>
      <p:bldP spid="48" grpId="0"/>
      <p:bldP spid="48" grpId="1"/>
      <p:bldP spid="18" grpId="0"/>
      <p:bldP spid="18" grpId="1"/>
      <p:bldP spid="21" grpId="0"/>
      <p:bldP spid="30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D84BBEC1-6C1F-4430-AE31-D199A50A0558}" type="slidenum">
              <a:rPr lang="de-DE" smtClean="0">
                <a:cs typeface="Arial" charset="0"/>
              </a:rPr>
              <a:pPr/>
              <a:t>73</a:t>
            </a:fld>
            <a:endParaRPr lang="de-DE" smtClean="0">
              <a:cs typeface="Arial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Filtered Port</a:t>
            </a:r>
          </a:p>
        </p:txBody>
      </p:sp>
      <p:pic>
        <p:nvPicPr>
          <p:cNvPr id="5939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5350346"/>
            <a:ext cx="7524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1474" y="5373137"/>
            <a:ext cx="828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1331640" y="6021288"/>
            <a:ext cx="954087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Attacker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84168" y="5733256"/>
            <a:ext cx="96693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 smtClean="0">
                <a:latin typeface="+mj-lt"/>
                <a:cs typeface="+mn-cs"/>
              </a:rPr>
              <a:t>Trusted </a:t>
            </a:r>
          </a:p>
          <a:p>
            <a:pPr>
              <a:defRPr/>
            </a:pPr>
            <a:r>
              <a:rPr lang="en-US" sz="1600" dirty="0" smtClean="0">
                <a:latin typeface="+mj-lt"/>
                <a:cs typeface="+mn-cs"/>
              </a:rPr>
              <a:t>3</a:t>
            </a:r>
            <a:r>
              <a:rPr lang="en-US" sz="1600" baseline="30000" dirty="0" smtClean="0">
                <a:latin typeface="+mj-lt"/>
                <a:cs typeface="+mn-cs"/>
              </a:rPr>
              <a:t>rd</a:t>
            </a:r>
            <a:r>
              <a:rPr lang="en-US" sz="1600" dirty="0" smtClean="0">
                <a:latin typeface="+mj-lt"/>
                <a:cs typeface="+mn-cs"/>
              </a:rPr>
              <a:t> Party</a:t>
            </a:r>
            <a:endParaRPr lang="en-US" sz="1600" dirty="0">
              <a:latin typeface="+mj-lt"/>
              <a:cs typeface="+mn-cs"/>
            </a:endParaRP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V="1">
            <a:off x="1620317" y="3118321"/>
            <a:ext cx="1943100" cy="2232025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 flipV="1">
            <a:off x="1475384" y="2973809"/>
            <a:ext cx="1989369" cy="2295426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 flipH="1">
            <a:off x="1691978" y="3189833"/>
            <a:ext cx="2016224" cy="2304256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7" name="TextBox 46"/>
          <p:cNvSpPr txBox="1"/>
          <p:nvPr/>
        </p:nvSpPr>
        <p:spPr>
          <a:xfrm rot="18644330">
            <a:off x="1560373" y="3980571"/>
            <a:ext cx="1322799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SYN   Port: 80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 rot="18657618">
            <a:off x="1659156" y="4324001"/>
            <a:ext cx="2324675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SYN/ACK or RST    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IPID=1</a:t>
            </a:r>
          </a:p>
        </p:txBody>
      </p:sp>
      <p:sp>
        <p:nvSpPr>
          <p:cNvPr id="18" name="TextBox 17"/>
          <p:cNvSpPr txBox="1"/>
          <p:nvPr/>
        </p:nvSpPr>
        <p:spPr>
          <a:xfrm rot="18663786">
            <a:off x="1053296" y="3945507"/>
            <a:ext cx="281679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SYN   </a:t>
            </a:r>
            <a:r>
              <a:rPr lang="en-US" sz="1400" dirty="0" err="1">
                <a:latin typeface="+mn-lt"/>
                <a:ea typeface="Arial Unicode MS" pitchFamily="34" charset="-128"/>
                <a:cs typeface="Arial Unicode MS" pitchFamily="34" charset="-128"/>
              </a:rPr>
              <a:t>Src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 IP: </a:t>
            </a: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&lt;Trusted&gt;   Port:23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 rot="18657618">
            <a:off x="1628357" y="4296545"/>
            <a:ext cx="24249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SYN/ACK or RST    </a:t>
            </a: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IPID= </a:t>
            </a:r>
            <a:r>
              <a:rPr lang="en-US" sz="1400" dirty="0" smtClean="0">
                <a:latin typeface="+mn-lt"/>
                <a:ea typeface="Arial Unicode MS" pitchFamily="34" charset="-128"/>
                <a:cs typeface="Arial Unicode MS" pitchFamily="34" charset="-128"/>
              </a:rPr>
              <a:t>2</a:t>
            </a:r>
            <a:endParaRPr lang="en-US" sz="14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463" y="2276475"/>
            <a:ext cx="4953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0200" y="1606550"/>
            <a:ext cx="6191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375" y="2268538"/>
            <a:ext cx="4953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Box 36"/>
          <p:cNvSpPr txBox="1"/>
          <p:nvPr/>
        </p:nvSpPr>
        <p:spPr>
          <a:xfrm>
            <a:off x="4087813" y="1268413"/>
            <a:ext cx="7715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+mn-cs"/>
              </a:rPr>
              <a:t>Target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96136" y="4077072"/>
            <a:ext cx="14144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latin typeface="+mn-lt"/>
                <a:ea typeface="Arial Unicode MS" pitchFamily="34" charset="-128"/>
                <a:cs typeface="Arial Unicode MS" pitchFamily="34" charset="-128"/>
              </a:rPr>
              <a:t>(no response…)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7" grpId="2"/>
      <p:bldP spid="48" grpId="0"/>
      <p:bldP spid="48" grpId="1"/>
      <p:bldP spid="18" grpId="0"/>
      <p:bldP spid="18" grpId="1"/>
      <p:bldP spid="30" grpId="0"/>
      <p:bldP spid="2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616E3CC4-6D2F-4122-BE33-A9B66964E0B7}" type="slidenum">
              <a:rPr lang="de-DE" sz="1000"/>
              <a:pPr/>
              <a:t>74</a:t>
            </a:fld>
            <a:endParaRPr lang="de-DE" sz="1000"/>
          </a:p>
        </p:txBody>
      </p:sp>
      <p:sp>
        <p:nvSpPr>
          <p:cNvPr id="1310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Trust Revealer – Filtered Port</a:t>
            </a:r>
          </a:p>
        </p:txBody>
      </p:sp>
      <p:sp>
        <p:nvSpPr>
          <p:cNvPr id="1310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628775"/>
            <a:ext cx="7335837" cy="4176713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 ./revealer.py </a:t>
            </a:r>
            <a:r>
              <a:rPr lang="fr-FR" sz="1600" b="0" i="1" dirty="0" smtClean="0">
                <a:latin typeface="Arial Unicode MS" pitchFamily="34" charset="-128"/>
              </a:rPr>
              <a:t>-TS -t4445 -a 192.168.1.3   192.168.1.13:4446:T -c10 -b5</a:t>
            </a:r>
            <a:endParaRPr lang="en-US" sz="1600" b="0" i="1" dirty="0" smtClean="0">
              <a:latin typeface="Arial Unicode MS" pitchFamily="34" charset="-128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id=1861       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id=1862       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id=1863       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id=1864       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id=1865       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sending 5 spoofed packet(s)... to port 4446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id=1866         inc=1  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id=1867       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id=1868       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id=1869       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id=1870       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FAA6B71C-57CC-4D0B-850E-22EB83421835}" type="slidenum">
              <a:rPr lang="de-DE" sz="1000"/>
              <a:pPr/>
              <a:t>75</a:t>
            </a:fld>
            <a:endParaRPr lang="de-DE" sz="1000"/>
          </a:p>
        </p:txBody>
      </p:sp>
      <p:sp>
        <p:nvSpPr>
          <p:cNvPr id="1331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Trust Revealer – Filtered Port - Spoofed</a:t>
            </a:r>
          </a:p>
        </p:txBody>
      </p:sp>
      <p:sp>
        <p:nvSpPr>
          <p:cNvPr id="1331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628775"/>
            <a:ext cx="7335837" cy="4176713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</a:pPr>
            <a:r>
              <a:rPr lang="en-US" sz="1600" b="0" i="1" dirty="0" smtClean="0">
                <a:latin typeface="Arial Unicode MS" pitchFamily="34" charset="-128"/>
              </a:rPr>
              <a:t># ./revealer.py </a:t>
            </a:r>
            <a:r>
              <a:rPr lang="fr-FR" sz="1600" b="0" i="1" dirty="0" smtClean="0">
                <a:latin typeface="Arial Unicode MS" pitchFamily="34" charset="-128"/>
              </a:rPr>
              <a:t>-TS -t4445 -a 192.168.1.2   192.168.1.13:4446:T -c10 -b5</a:t>
            </a:r>
            <a:endParaRPr lang="en-US" sz="1600" b="0" i="1" dirty="0" smtClean="0">
              <a:latin typeface="Arial Unicode MS" pitchFamily="34" charset="-128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Scan process initiated...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id=571  inc=0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id=572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id=573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id=574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id=575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sending 5 spoofed packet(s)... to port 4446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id=581  inc=6  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id=582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id=583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id=584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TCP:  </a:t>
            </a:r>
            <a:r>
              <a:rPr lang="en-US" sz="1400" b="0" dirty="0" err="1" smtClean="0">
                <a:latin typeface="Arial Unicode MS" pitchFamily="34" charset="-128"/>
              </a:rPr>
              <a:t>ip</a:t>
            </a:r>
            <a:r>
              <a:rPr lang="en-US" sz="1400" b="0" dirty="0" smtClean="0">
                <a:latin typeface="Arial Unicode MS" pitchFamily="34" charset="-128"/>
              </a:rPr>
              <a:t>=192.168.1.13   id=585  inc=1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400" b="0" dirty="0" smtClean="0">
                <a:latin typeface="Arial Unicode MS" pitchFamily="34" charset="-128"/>
              </a:rPr>
              <a:t>----------------------------------------------------------------------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C29E834B-A06F-4AAA-A7EE-541A3247DB54}" type="slidenum">
              <a:rPr lang="de-DE" sz="1000"/>
              <a:pPr/>
              <a:t>76</a:t>
            </a:fld>
            <a:endParaRPr lang="de-DE" sz="1000"/>
          </a:p>
        </p:txBody>
      </p:sp>
      <p:sp>
        <p:nvSpPr>
          <p:cNvPr id="1351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1351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412875"/>
            <a:ext cx="7993063" cy="4537075"/>
          </a:xfrm>
        </p:spPr>
        <p:txBody>
          <a:bodyPr/>
          <a:lstStyle/>
          <a:p>
            <a:r>
              <a:rPr lang="en-US" b="0" smtClean="0"/>
              <a:t>Enhancements to current Idle Scan techniques</a:t>
            </a:r>
          </a:p>
          <a:p>
            <a:pPr marL="742950" lvl="1" indent="-285750"/>
            <a:r>
              <a:rPr lang="en-US" smtClean="0"/>
              <a:t>Use of different protocols (e.g. IP, TCP, UDP, ICMP)</a:t>
            </a:r>
          </a:p>
          <a:p>
            <a:pPr marL="742950" lvl="1" indent="-285750"/>
            <a:r>
              <a:rPr lang="en-US" smtClean="0"/>
              <a:t>Use of different TCP Flags (e.g. SYN, ACK, FIN)</a:t>
            </a:r>
          </a:p>
          <a:p>
            <a:pPr marL="742950" lvl="1" indent="-285750"/>
            <a:r>
              <a:rPr lang="en-US" smtClean="0"/>
              <a:t>Use of ICMP Time Exceeded messages from routers</a:t>
            </a:r>
          </a:p>
          <a:p>
            <a:pPr marL="742950" lvl="1" indent="-285750"/>
            <a:r>
              <a:rPr lang="en-US" smtClean="0"/>
              <a:t>Use of packets bursts </a:t>
            </a:r>
          </a:p>
          <a:p>
            <a:r>
              <a:rPr lang="en-US" b="0" smtClean="0"/>
              <a:t>Improved technique for identifying firewall rules that allow connections from trusted 3</a:t>
            </a:r>
            <a:r>
              <a:rPr lang="en-US" b="0" baseline="30000" smtClean="0"/>
              <a:t>rd</a:t>
            </a:r>
            <a:r>
              <a:rPr lang="en-US" b="0" smtClean="0"/>
              <a:t> parties based on source IP addresses.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01938FE2-6AAB-4EEC-B386-1A10E6D9ADFF}" type="slidenum">
              <a:rPr lang="de-DE" smtClean="0">
                <a:cs typeface="Arial" charset="0"/>
              </a:rPr>
              <a:pPr/>
              <a:t>77</a:t>
            </a:fld>
            <a:endParaRPr lang="de-DE" smtClean="0">
              <a:cs typeface="Arial" charset="0"/>
            </a:endParaRPr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gray">
          <a:xfrm>
            <a:off x="4205288" y="3995738"/>
            <a:ext cx="4618037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eaLnBrk="0" hangingPunct="0">
              <a:lnSpc>
                <a:spcPct val="95000"/>
              </a:lnSpc>
            </a:pPr>
            <a:r>
              <a:rPr lang="en-US" sz="2400" b="1" noProof="1">
                <a:latin typeface="Georgia" pitchFamily="18" charset="0"/>
              </a:rPr>
              <a:t>We would be happy to help.</a:t>
            </a:r>
            <a:endParaRPr lang="de-DE" sz="2400" b="1">
              <a:latin typeface="Georgia" pitchFamily="18" charset="0"/>
            </a:endParaRPr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gray">
          <a:xfrm>
            <a:off x="4211638" y="2636838"/>
            <a:ext cx="45751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>
            <a:spAutoFit/>
          </a:bodyPr>
          <a:lstStyle/>
          <a:p>
            <a:pPr eaLnBrk="0" hangingPunct="0"/>
            <a:r>
              <a:rPr lang="en-US" sz="4600" b="1"/>
              <a:t>Do You Have </a:t>
            </a:r>
            <a:br>
              <a:rPr lang="en-US" sz="4600" b="1"/>
            </a:br>
            <a:r>
              <a:rPr lang="en-US" sz="4600" b="1"/>
              <a:t>Any Questions?</a:t>
            </a:r>
            <a:endParaRPr lang="de-DE" sz="4600" b="1"/>
          </a:p>
        </p:txBody>
      </p:sp>
      <p:sp>
        <p:nvSpPr>
          <p:cNvPr id="104452" name="WordArt 4"/>
          <p:cNvSpPr>
            <a:spLocks noChangeArrowheads="1" noChangeShapeType="1" noTextEdit="1"/>
          </p:cNvSpPr>
          <p:nvPr/>
        </p:nvSpPr>
        <p:spPr bwMode="auto">
          <a:xfrm>
            <a:off x="1538288" y="1919288"/>
            <a:ext cx="1322387" cy="2166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D3D3D3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A0A0A0"/>
                    </a:gs>
                  </a:gsLst>
                  <a:lin ang="5400000" scaled="1"/>
                </a:gradFill>
                <a:effectLst>
                  <a:outerShdw dist="63500" dir="2212194" algn="ctr" rotWithShape="0">
                    <a:schemeClr val="tx1">
                      <a:alpha val="50000"/>
                    </a:schemeClr>
                  </a:outerShdw>
                </a:effectLst>
                <a:latin typeface="Arial Black"/>
              </a:rPr>
              <a:t>?</a:t>
            </a:r>
          </a:p>
        </p:txBody>
      </p:sp>
      <p:sp>
        <p:nvSpPr>
          <p:cNvPr id="104453" name="WordArt 5"/>
          <p:cNvSpPr>
            <a:spLocks noChangeArrowheads="1" noChangeShapeType="1" noTextEdit="1"/>
          </p:cNvSpPr>
          <p:nvPr/>
        </p:nvSpPr>
        <p:spPr bwMode="auto">
          <a:xfrm>
            <a:off x="777875" y="2855913"/>
            <a:ext cx="1004888" cy="164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D3D3D3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FF"/>
                    </a:gs>
                    <a:gs pos="100000">
                      <a:srgbClr val="D3D3D3"/>
                    </a:gs>
                  </a:gsLst>
                  <a:lin ang="5400000" scaled="1"/>
                </a:gradFill>
                <a:effectLst>
                  <a:outerShdw dist="63500" dir="2212194" algn="ctr" rotWithShape="0">
                    <a:schemeClr val="tx1">
                      <a:alpha val="50000"/>
                    </a:schemeClr>
                  </a:outerShdw>
                </a:effectLst>
                <a:latin typeface="Arial Black"/>
              </a:rPr>
              <a:t>?</a:t>
            </a:r>
          </a:p>
        </p:txBody>
      </p:sp>
      <p:sp>
        <p:nvSpPr>
          <p:cNvPr id="104454" name="WordArt 6"/>
          <p:cNvSpPr>
            <a:spLocks noChangeArrowheads="1" noChangeShapeType="1" noTextEdit="1"/>
          </p:cNvSpPr>
          <p:nvPr/>
        </p:nvSpPr>
        <p:spPr bwMode="auto">
          <a:xfrm>
            <a:off x="2200275" y="2817813"/>
            <a:ext cx="1546225" cy="2535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D3D3D3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1"/>
                    </a:gs>
                    <a:gs pos="100000">
                      <a:srgbClr val="808080"/>
                    </a:gs>
                  </a:gsLst>
                  <a:lin ang="5400000" scaled="1"/>
                </a:gradFill>
                <a:effectLst>
                  <a:outerShdw dist="63500" dir="2212194" algn="ctr" rotWithShape="0">
                    <a:schemeClr val="tx1">
                      <a:alpha val="50000"/>
                    </a:schemeClr>
                  </a:outerShdw>
                </a:effectLst>
                <a:latin typeface="Arial Black"/>
              </a:rPr>
              <a:t>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Footer Placeholder 3"/>
          <p:cNvSpPr txBox="1">
            <a:spLocks noGrp="1"/>
          </p:cNvSpPr>
          <p:nvPr/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/>
              <a:t>Page </a:t>
            </a:r>
            <a:r>
              <a:rPr lang="de-DE" sz="1000">
                <a:sym typeface="Wingdings" pitchFamily="2" charset="2"/>
              </a:rPr>
              <a:t></a:t>
            </a:r>
            <a:r>
              <a:rPr lang="de-DE" sz="1000"/>
              <a:t> </a:t>
            </a:r>
            <a:fld id="{65C54763-4D50-4DAE-B75C-DAFD7884DE77}" type="slidenum">
              <a:rPr lang="de-DE" sz="1000"/>
              <a:pPr/>
              <a:t>78</a:t>
            </a:fld>
            <a:endParaRPr lang="de-DE" sz="1000"/>
          </a:p>
        </p:txBody>
      </p:sp>
      <p:sp>
        <p:nvSpPr>
          <p:cNvPr id="137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650" y="1557338"/>
            <a:ext cx="7129463" cy="2016125"/>
          </a:xfrm>
        </p:spPr>
        <p:txBody>
          <a:bodyPr/>
          <a:lstStyle/>
          <a:p>
            <a:pPr marL="742950" lvl="1" indent="-285750">
              <a:buFontTx/>
              <a:buNone/>
            </a:pPr>
            <a:r>
              <a:rPr lang="en-US" sz="2400" smtClean="0"/>
              <a:t>By:		</a:t>
            </a:r>
            <a:r>
              <a:rPr lang="en-US" sz="2400" i="1" smtClean="0"/>
              <a:t>Demetris Papapetrou</a:t>
            </a:r>
          </a:p>
          <a:p>
            <a:pPr marL="742950" lvl="1" indent="-285750">
              <a:buFontTx/>
              <a:buNone/>
            </a:pPr>
            <a:r>
              <a:rPr lang="en-US" sz="2400" smtClean="0"/>
              <a:t>For: 	</a:t>
            </a:r>
            <a:r>
              <a:rPr lang="en-US" sz="2400" i="1" smtClean="0"/>
              <a:t>ISACA &amp; (ISC)</a:t>
            </a:r>
            <a:r>
              <a:rPr lang="en-US" sz="2400" i="1" baseline="30000" smtClean="0"/>
              <a:t>2</a:t>
            </a:r>
            <a:r>
              <a:rPr lang="en-US" sz="2400" i="1" smtClean="0"/>
              <a:t> Cyprus Chapters</a:t>
            </a:r>
          </a:p>
          <a:p>
            <a:pPr marL="742950" lvl="1" indent="-285750">
              <a:buFontTx/>
              <a:buNone/>
            </a:pPr>
            <a:r>
              <a:rPr lang="en-US" sz="2400" smtClean="0"/>
              <a:t>Date: 	25 September 2014</a:t>
            </a:r>
          </a:p>
        </p:txBody>
      </p:sp>
      <p:sp>
        <p:nvSpPr>
          <p:cNvPr id="137221" name="Rectangle 3"/>
          <p:cNvSpPr>
            <a:spLocks noChangeArrowheads="1"/>
          </p:cNvSpPr>
          <p:nvPr/>
        </p:nvSpPr>
        <p:spPr bwMode="gray">
          <a:xfrm>
            <a:off x="755650" y="4654550"/>
            <a:ext cx="7129463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742950" lvl="1" indent="-285750" eaLnBrk="0" hangingPunct="0">
              <a:lnSpc>
                <a:spcPct val="150000"/>
              </a:lnSpc>
              <a:spcBef>
                <a:spcPct val="30000"/>
              </a:spcBef>
              <a:buClr>
                <a:srgbClr val="928222"/>
              </a:buClr>
              <a:buSzPct val="150000"/>
            </a:pPr>
            <a:r>
              <a:rPr lang="en-US" sz="2400">
                <a:solidFill>
                  <a:srgbClr val="A50021"/>
                </a:solidFill>
                <a:latin typeface="Georgia" pitchFamily="18" charset="0"/>
              </a:rPr>
              <a:t>http://www.qsecure.com.cy/whitepapers.html</a:t>
            </a:r>
          </a:p>
        </p:txBody>
      </p:sp>
      <p:sp>
        <p:nvSpPr>
          <p:cNvPr id="137222" name="Rectangle 3"/>
          <p:cNvSpPr>
            <a:spLocks noChangeArrowheads="1"/>
          </p:cNvSpPr>
          <p:nvPr/>
        </p:nvSpPr>
        <p:spPr bwMode="gray">
          <a:xfrm>
            <a:off x="539750" y="4149725"/>
            <a:ext cx="71294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742950" lvl="1" indent="-285750" algn="ctr" eaLnBrk="0" hangingPunct="0">
              <a:lnSpc>
                <a:spcPct val="150000"/>
              </a:lnSpc>
              <a:spcBef>
                <a:spcPct val="30000"/>
              </a:spcBef>
              <a:buClr>
                <a:srgbClr val="928222"/>
              </a:buClr>
              <a:buSzPct val="150000"/>
            </a:pPr>
            <a:r>
              <a:rPr lang="en-US" sz="2400">
                <a:latin typeface="Georgia" pitchFamily="18" charset="0"/>
              </a:rPr>
              <a:t>Download Location:</a:t>
            </a:r>
          </a:p>
        </p:txBody>
      </p:sp>
      <p:sp>
        <p:nvSpPr>
          <p:cNvPr id="137223" name="Rectangle 2"/>
          <p:cNvSpPr>
            <a:spLocks noChangeArrowheads="1"/>
          </p:cNvSpPr>
          <p:nvPr/>
        </p:nvSpPr>
        <p:spPr bwMode="gray">
          <a:xfrm>
            <a:off x="314325" y="115888"/>
            <a:ext cx="62738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eaLnBrk="0" hangingPunct="0">
              <a:lnSpc>
                <a:spcPct val="95000"/>
              </a:lnSpc>
            </a:pPr>
            <a:r>
              <a:rPr lang="en-US" sz="2400" b="1">
                <a:solidFill>
                  <a:srgbClr val="FFFFFF"/>
                </a:solidFill>
                <a:latin typeface="Georgia" pitchFamily="18" charset="0"/>
              </a:rPr>
              <a:t>Presented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0A29BDC1-568B-46FD-A1E5-B29F58A8376A}" type="slidenum">
              <a:rPr lang="de-DE" smtClean="0">
                <a:cs typeface="Arial" charset="0"/>
              </a:rPr>
              <a:pPr/>
              <a:t>8</a:t>
            </a:fld>
            <a:endParaRPr lang="de-DE" smtClean="0">
              <a:cs typeface="Arial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 Sweep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7993063" cy="3887787"/>
          </a:xfrm>
        </p:spPr>
        <p:txBody>
          <a:bodyPr/>
          <a:lstStyle/>
          <a:p>
            <a:r>
              <a:rPr lang="en-US" b="0" smtClean="0"/>
              <a:t>It is a technique to detect live hosts</a:t>
            </a:r>
          </a:p>
          <a:p>
            <a:r>
              <a:rPr lang="en-US" b="0" smtClean="0"/>
              <a:t>Pings are not 100% reliable</a:t>
            </a:r>
          </a:p>
          <a:p>
            <a:pPr lvl="1"/>
            <a:r>
              <a:rPr lang="en-US" smtClean="0"/>
              <a:t>On LANs we can use ARP pings</a:t>
            </a:r>
          </a:p>
          <a:p>
            <a:r>
              <a:rPr lang="en-US" b="0" smtClean="0"/>
              <a:t>They use ICMP Echo Requests and Echo Replies</a:t>
            </a:r>
          </a:p>
          <a:p>
            <a:r>
              <a:rPr lang="en-US" b="0" smtClean="0"/>
              <a:t>They can be blocked by firewalls very easily </a:t>
            </a:r>
          </a:p>
          <a:p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cs typeface="Arial" charset="0"/>
              </a:rPr>
              <a:t>Page </a:t>
            </a:r>
            <a:r>
              <a:rPr lang="de-DE" smtClean="0">
                <a:cs typeface="Arial" charset="0"/>
                <a:sym typeface="Wingdings" pitchFamily="2" charset="2"/>
              </a:rPr>
              <a:t></a:t>
            </a:r>
            <a:r>
              <a:rPr lang="de-DE" smtClean="0">
                <a:cs typeface="Arial" charset="0"/>
              </a:rPr>
              <a:t> </a:t>
            </a:r>
            <a:fld id="{7EE33E1B-57CC-481A-B83B-DB169F07B37F}" type="slidenum">
              <a:rPr lang="de-DE" smtClean="0">
                <a:cs typeface="Arial" charset="0"/>
              </a:rPr>
              <a:pPr/>
              <a:t>9</a:t>
            </a:fld>
            <a:endParaRPr lang="de-DE" smtClean="0">
              <a:cs typeface="Arial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 Sweep</a:t>
            </a:r>
          </a:p>
        </p:txBody>
      </p:sp>
      <p:cxnSp>
        <p:nvCxnSpPr>
          <p:cNvPr id="26627" name="Straight Connector 6"/>
          <p:cNvCxnSpPr>
            <a:cxnSpLocks noChangeShapeType="1"/>
          </p:cNvCxnSpPr>
          <p:nvPr/>
        </p:nvCxnSpPr>
        <p:spPr bwMode="auto">
          <a:xfrm>
            <a:off x="1258888" y="3429000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28" name="TextBox 8"/>
          <p:cNvSpPr txBox="1">
            <a:spLocks noChangeArrowheads="1"/>
          </p:cNvSpPr>
          <p:nvPr/>
        </p:nvSpPr>
        <p:spPr bwMode="auto">
          <a:xfrm>
            <a:off x="912813" y="3017838"/>
            <a:ext cx="7064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26629" name="TextBox 9"/>
          <p:cNvSpPr txBox="1">
            <a:spLocks noChangeArrowheads="1"/>
          </p:cNvSpPr>
          <p:nvPr/>
        </p:nvSpPr>
        <p:spPr bwMode="auto">
          <a:xfrm>
            <a:off x="3035300" y="2997200"/>
            <a:ext cx="788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cxnSp>
        <p:nvCxnSpPr>
          <p:cNvPr id="26630" name="Straight Arrow Connector 11"/>
          <p:cNvCxnSpPr>
            <a:cxnSpLocks noChangeShapeType="1"/>
          </p:cNvCxnSpPr>
          <p:nvPr/>
        </p:nvCxnSpPr>
        <p:spPr bwMode="auto">
          <a:xfrm>
            <a:off x="1331913" y="4041775"/>
            <a:ext cx="2016125" cy="4318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cxnSp>
        <p:nvCxnSpPr>
          <p:cNvPr id="26631" name="Straight Arrow Connector 13"/>
          <p:cNvCxnSpPr>
            <a:cxnSpLocks noChangeShapeType="1"/>
          </p:cNvCxnSpPr>
          <p:nvPr/>
        </p:nvCxnSpPr>
        <p:spPr bwMode="auto">
          <a:xfrm flipH="1">
            <a:off x="1331913" y="5157788"/>
            <a:ext cx="2016125" cy="503237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26632" name="TextBox 14"/>
          <p:cNvSpPr txBox="1">
            <a:spLocks noChangeArrowheads="1"/>
          </p:cNvSpPr>
          <p:nvPr/>
        </p:nvSpPr>
        <p:spPr bwMode="auto">
          <a:xfrm rot="704856">
            <a:off x="1476375" y="3897313"/>
            <a:ext cx="1804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ICMP Echo Request</a:t>
            </a:r>
          </a:p>
        </p:txBody>
      </p:sp>
      <p:sp>
        <p:nvSpPr>
          <p:cNvPr id="26633" name="TextBox 15"/>
          <p:cNvSpPr txBox="1">
            <a:spLocks noChangeArrowheads="1"/>
          </p:cNvSpPr>
          <p:nvPr/>
        </p:nvSpPr>
        <p:spPr bwMode="auto">
          <a:xfrm rot="-804034">
            <a:off x="1520867" y="5050029"/>
            <a:ext cx="1597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ICMP Echo Reply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03350" y="1547813"/>
            <a:ext cx="1800225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+mn-cs"/>
              </a:rPr>
              <a:t>Host is up and replies to Pings</a:t>
            </a:r>
          </a:p>
        </p:txBody>
      </p:sp>
      <p:pic>
        <p:nvPicPr>
          <p:cNvPr id="26635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2708275"/>
            <a:ext cx="5715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636" name="Straight Connector 22"/>
          <p:cNvCxnSpPr>
            <a:cxnSpLocks noChangeShapeType="1"/>
          </p:cNvCxnSpPr>
          <p:nvPr/>
        </p:nvCxnSpPr>
        <p:spPr bwMode="auto">
          <a:xfrm>
            <a:off x="3419475" y="3429000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7" name="Straight Connector 30"/>
          <p:cNvCxnSpPr>
            <a:cxnSpLocks noChangeShapeType="1"/>
          </p:cNvCxnSpPr>
          <p:nvPr/>
        </p:nvCxnSpPr>
        <p:spPr bwMode="auto">
          <a:xfrm>
            <a:off x="5580063" y="3429000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8" name="Straight Arrow Connector 31"/>
          <p:cNvCxnSpPr>
            <a:cxnSpLocks noChangeShapeType="1"/>
          </p:cNvCxnSpPr>
          <p:nvPr/>
        </p:nvCxnSpPr>
        <p:spPr bwMode="auto">
          <a:xfrm>
            <a:off x="5651500" y="4041775"/>
            <a:ext cx="2016125" cy="431800"/>
          </a:xfrm>
          <a:prstGeom prst="straightConnector1">
            <a:avLst/>
          </a:prstGeom>
          <a:noFill/>
          <a:ln w="19050" algn="ctr">
            <a:solidFill>
              <a:srgbClr val="0000CC"/>
            </a:solidFill>
            <a:round/>
            <a:headEnd/>
            <a:tailEnd type="arrow" w="med" len="med"/>
          </a:ln>
        </p:spPr>
      </p:cxnSp>
      <p:sp>
        <p:nvSpPr>
          <p:cNvPr id="26639" name="TextBox 33"/>
          <p:cNvSpPr txBox="1">
            <a:spLocks noChangeArrowheads="1"/>
          </p:cNvSpPr>
          <p:nvPr/>
        </p:nvSpPr>
        <p:spPr bwMode="auto">
          <a:xfrm rot="704856">
            <a:off x="5795963" y="3897313"/>
            <a:ext cx="18049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ICMP Echo Request</a:t>
            </a:r>
          </a:p>
        </p:txBody>
      </p:sp>
      <p:cxnSp>
        <p:nvCxnSpPr>
          <p:cNvPr id="26640" name="Straight Connector 35"/>
          <p:cNvCxnSpPr>
            <a:cxnSpLocks noChangeShapeType="1"/>
          </p:cNvCxnSpPr>
          <p:nvPr/>
        </p:nvCxnSpPr>
        <p:spPr bwMode="auto">
          <a:xfrm>
            <a:off x="7740650" y="3429000"/>
            <a:ext cx="0" cy="2736850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26641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5313" y="2708275"/>
            <a:ext cx="5730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2" name="TextBox 37"/>
          <p:cNvSpPr txBox="1">
            <a:spLocks noChangeArrowheads="1"/>
          </p:cNvSpPr>
          <p:nvPr/>
        </p:nvSpPr>
        <p:spPr bwMode="auto">
          <a:xfrm>
            <a:off x="5219700" y="3017838"/>
            <a:ext cx="708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Client</a:t>
            </a:r>
          </a:p>
        </p:txBody>
      </p:sp>
      <p:sp>
        <p:nvSpPr>
          <p:cNvPr id="26643" name="TextBox 38"/>
          <p:cNvSpPr txBox="1">
            <a:spLocks noChangeArrowheads="1"/>
          </p:cNvSpPr>
          <p:nvPr/>
        </p:nvSpPr>
        <p:spPr bwMode="auto">
          <a:xfrm>
            <a:off x="7342188" y="2997200"/>
            <a:ext cx="7889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Server</a:t>
            </a:r>
          </a:p>
        </p:txBody>
      </p:sp>
      <p:pic>
        <p:nvPicPr>
          <p:cNvPr id="26644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0025" y="2708275"/>
            <a:ext cx="5715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45" name="Picture 1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3788" y="2708275"/>
            <a:ext cx="5715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646" name="Straight Connector 42"/>
          <p:cNvCxnSpPr>
            <a:cxnSpLocks noChangeShapeType="1"/>
          </p:cNvCxnSpPr>
          <p:nvPr/>
        </p:nvCxnSpPr>
        <p:spPr bwMode="auto">
          <a:xfrm>
            <a:off x="4427538" y="1268413"/>
            <a:ext cx="0" cy="511333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44" name="TextBox 43"/>
          <p:cNvSpPr txBox="1"/>
          <p:nvPr/>
        </p:nvSpPr>
        <p:spPr>
          <a:xfrm>
            <a:off x="5724525" y="1412875"/>
            <a:ext cx="180022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+mn-cs"/>
              </a:rPr>
              <a:t>Host is down or Pings are blocked by a Firewall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76750" y="5589588"/>
            <a:ext cx="1116013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400" dirty="0">
                <a:latin typeface="+mj-lt"/>
                <a:cs typeface="+mn-cs"/>
              </a:rPr>
              <a:t>Attempt times-out</a:t>
            </a:r>
            <a:endParaRPr lang="en-US" sz="140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Load">
  <a:themeElements>
    <a:clrScheme name="PresentationLoad 1">
      <a:dk1>
        <a:srgbClr val="000000"/>
      </a:dk1>
      <a:lt1>
        <a:srgbClr val="FFFFFF"/>
      </a:lt1>
      <a:dk2>
        <a:srgbClr val="71A6C6"/>
      </a:dk2>
      <a:lt2>
        <a:srgbClr val="126AA0"/>
      </a:lt2>
      <a:accent1>
        <a:srgbClr val="737373"/>
      </a:accent1>
      <a:accent2>
        <a:srgbClr val="919191"/>
      </a:accent2>
      <a:accent3>
        <a:srgbClr val="FFFFFF"/>
      </a:accent3>
      <a:accent4>
        <a:srgbClr val="000000"/>
      </a:accent4>
      <a:accent5>
        <a:srgbClr val="BCBCBC"/>
      </a:accent5>
      <a:accent6>
        <a:srgbClr val="838383"/>
      </a:accent6>
      <a:hlink>
        <a:srgbClr val="AEAEAE"/>
      </a:hlink>
      <a:folHlink>
        <a:srgbClr val="C9C9C9"/>
      </a:folHlink>
    </a:clrScheme>
    <a:fontScheme name="PresentationLoad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Load 1">
        <a:dk1>
          <a:srgbClr val="000000"/>
        </a:dk1>
        <a:lt1>
          <a:srgbClr val="FFFFFF"/>
        </a:lt1>
        <a:dk2>
          <a:srgbClr val="71A6C6"/>
        </a:dk2>
        <a:lt2>
          <a:srgbClr val="126AA0"/>
        </a:lt2>
        <a:accent1>
          <a:srgbClr val="737373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BCBCBC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PresentationLoad</Template>
  <TotalTime>0</TotalTime>
  <Words>4891</Words>
  <Application>Microsoft Office PowerPoint</Application>
  <PresentationFormat>On-screen Show (4:3)</PresentationFormat>
  <Paragraphs>1033</Paragraphs>
  <Slides>78</Slides>
  <Notes>78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79" baseType="lpstr">
      <vt:lpstr>PresentationLoad</vt:lpstr>
      <vt:lpstr>Advanced Idle Scanning</vt:lpstr>
      <vt:lpstr>Contents</vt:lpstr>
      <vt:lpstr>The Basics</vt:lpstr>
      <vt:lpstr>OSI 7 Layer Model</vt:lpstr>
      <vt:lpstr>Encapsulation</vt:lpstr>
      <vt:lpstr>IP Header</vt:lpstr>
      <vt:lpstr>TCP Header</vt:lpstr>
      <vt:lpstr>Ping Sweep</vt:lpstr>
      <vt:lpstr>Ping Sweep</vt:lpstr>
      <vt:lpstr>Traceroute</vt:lpstr>
      <vt:lpstr>Traceroute</vt:lpstr>
      <vt:lpstr>Sample Traceroute Output</vt:lpstr>
      <vt:lpstr>The Basics</vt:lpstr>
      <vt:lpstr>TCP Port Scanning</vt:lpstr>
      <vt:lpstr>TCP Connect Scan – Open Port</vt:lpstr>
      <vt:lpstr>TCP Connect Scan – Closed Port</vt:lpstr>
      <vt:lpstr>TCP Connect Scan – Filtered Port</vt:lpstr>
      <vt:lpstr>TCP SYN Scan – Open Port</vt:lpstr>
      <vt:lpstr>TCP FIN Scan</vt:lpstr>
      <vt:lpstr>TCP XMAS Scan</vt:lpstr>
      <vt:lpstr>TCP ACK Scan</vt:lpstr>
      <vt:lpstr>UDP Port Scanning</vt:lpstr>
      <vt:lpstr>UDP Scan – Regular</vt:lpstr>
      <vt:lpstr>UDP Scan – Protocol Specific</vt:lpstr>
      <vt:lpstr>More Advanced Stuff</vt:lpstr>
      <vt:lpstr>What is it?</vt:lpstr>
      <vt:lpstr>Prerequisites</vt:lpstr>
      <vt:lpstr>IP Header </vt:lpstr>
      <vt:lpstr>TCP Behavior</vt:lpstr>
      <vt:lpstr>TCP Behavior</vt:lpstr>
      <vt:lpstr>TCP Idle Scan – Open Port</vt:lpstr>
      <vt:lpstr>TCP Idle Scan – Closed Port</vt:lpstr>
      <vt:lpstr>TCP Idle Scan – Filtered Port</vt:lpstr>
      <vt:lpstr>Possible Issues</vt:lpstr>
      <vt:lpstr>Even More Advanced Stuff</vt:lpstr>
      <vt:lpstr>Research Backgound</vt:lpstr>
      <vt:lpstr>Overcoming  Obstacle 1</vt:lpstr>
      <vt:lpstr>Overcoming  Obstacle 1</vt:lpstr>
      <vt:lpstr>IP IDentifier Tool</vt:lpstr>
      <vt:lpstr>Open Port 23/tcp</vt:lpstr>
      <vt:lpstr>Closed Port 80/tcp</vt:lpstr>
      <vt:lpstr>Open Port 137/udp</vt:lpstr>
      <vt:lpstr>Open Port 137/udp (w/ payload)</vt:lpstr>
      <vt:lpstr>Closed Port 4444/udp</vt:lpstr>
      <vt:lpstr>ICMP Requests &amp; Replies</vt:lpstr>
      <vt:lpstr>ICMP TimeX Messages</vt:lpstr>
      <vt:lpstr>Tracing the whole path to a host</vt:lpstr>
      <vt:lpstr>Tracing the whole path (Cont’d)</vt:lpstr>
      <vt:lpstr>TCP (ACK) Idle Scan</vt:lpstr>
      <vt:lpstr>ICMP Idle Scan</vt:lpstr>
      <vt:lpstr>UDP Idle Scan</vt:lpstr>
      <vt:lpstr>Overcoming  Obstacle 2</vt:lpstr>
      <vt:lpstr>Regular Idle Scan - NMAP</vt:lpstr>
      <vt:lpstr>Puppeteer Idle Scanner</vt:lpstr>
      <vt:lpstr>Regular Idle Scan - Puppeteer</vt:lpstr>
      <vt:lpstr>Regular Idle Scan - Busy Zombie</vt:lpstr>
      <vt:lpstr>Busy Zombie vs Burst of Packet</vt:lpstr>
      <vt:lpstr>Overcoming  Obstacle 3</vt:lpstr>
      <vt:lpstr>ICMP TimeX Idle Scan</vt:lpstr>
      <vt:lpstr>ICMP TimeX Idle Scan – Open Port</vt:lpstr>
      <vt:lpstr>ICMP TimeX Idle Scan – Closed Port</vt:lpstr>
      <vt:lpstr>Overcoming  Obstacle 4</vt:lpstr>
      <vt:lpstr>Even More Advanced Stuff</vt:lpstr>
      <vt:lpstr>Introduction</vt:lpstr>
      <vt:lpstr>What’s Needed</vt:lpstr>
      <vt:lpstr>Basic Concept</vt:lpstr>
      <vt:lpstr>Target Information</vt:lpstr>
      <vt:lpstr>Trust Revealer Tool</vt:lpstr>
      <vt:lpstr>Trust Revealer – Open Port</vt:lpstr>
      <vt:lpstr>Trust Revealer – Closed Port</vt:lpstr>
      <vt:lpstr>Observation</vt:lpstr>
      <vt:lpstr>Unfiltered Open|Closed Port</vt:lpstr>
      <vt:lpstr>Filtered Port</vt:lpstr>
      <vt:lpstr>Trust Revealer – Filtered Port</vt:lpstr>
      <vt:lpstr>Trust Revealer – Filtered Port - Spoofed</vt:lpstr>
      <vt:lpstr>Summary</vt:lpstr>
      <vt:lpstr>Slide 77</vt:lpstr>
      <vt:lpstr>Slide 78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2014-09-25T12:24:45Z</dcterms:created>
  <dcterms:modified xsi:type="dcterms:W3CDTF">2014-09-25T12:24:56Z</dcterms:modified>
</cp:coreProperties>
</file>